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3"/>
  </p:notes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51" r:id="rId19"/>
    <p:sldId id="302" r:id="rId20"/>
    <p:sldId id="303" r:id="rId21"/>
    <p:sldId id="304" r:id="rId22"/>
    <p:sldId id="305" r:id="rId23"/>
    <p:sldId id="306" r:id="rId24"/>
    <p:sldId id="310"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307" r:id="rId46"/>
    <p:sldId id="308" r:id="rId47"/>
    <p:sldId id="309" r:id="rId48"/>
    <p:sldId id="278" r:id="rId49"/>
    <p:sldId id="279" r:id="rId50"/>
    <p:sldId id="280" r:id="rId51"/>
    <p:sldId id="281" r:id="rId52"/>
    <p:sldId id="282" r:id="rId53"/>
    <p:sldId id="283" r:id="rId54"/>
    <p:sldId id="284" r:id="rId55"/>
    <p:sldId id="311" r:id="rId56"/>
    <p:sldId id="312"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52" r:id="rId9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4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15-09-21T14:12:20.858"/>
    </inkml:context>
    <inkml:brush xml:id="br0">
      <inkml:brushProperty name="width" value="0.05292" units="cm"/>
      <inkml:brushProperty name="height" value="0.05292" units="cm"/>
      <inkml:brushProperty name="color" value="#FF0000"/>
    </inkml:brush>
  </inkml:definitions>
  <inkml:trace contextRef="#ctx0" brushRef="#br0">16405 16845 0,'0'18'406,"0"-1"-406,17 1 31,-17 0-15,0-1 15,0 1-15,0 0 46,18-18-46,-18 17 15,17-17-15,1 0 15,-18 18-31,18-18 16,-1 0 30,1 18-14,0-18-1,-1 0-15,1 0-1,0 0 1,-1 0 15,1 0 47,-1 0-31,1-18 16,0 0-48,-18 1 16,17 17-15,-17-18 15,18 18 1,-18-18-1,0 1 0,0-1-15,0 0 15,0 1 16,0-1 78,0 1-94,0-1-15,0 0 15,-18 18-15,18 36 218,0-19-218,0 1-1,0-1-15,0 19 16,0-19-16,0 19 15,0-19 1,0 1-16,0 0 16,0-1-1,0 1 1,0-1-16,0 1 16,0 0-1,0-1-15,0 1 31,0 0-31,0-1 16,0 1-16,0 0 16,0-1-1,0 1 1,0-1-16,0 1 16,0 0-1,0-1 1,0 1 46,0 0-30,-17-18-17,17 17 1,0 1 15,-18-18-15,18 18-1,-18-1 32,1-17 16,17 18-63,-18-18 15,18 18 1,-17-18 0,17 17 15,-18-17-31,0 0 31,1 0 16,-1 0 15,0 0-46,1 0 0,-1 0 15,0 0-15,1 0 30,-1 0 17,18-17-63,-17 17 16,17-18-1,-18 18-15,0 0 16,18-18-1,-17 18 1,17-17 0,-18 17-1,18-18 1,0 0 0,0 1-1,-18 17 16,18-18-31,-17 0 47,17 1-47,0-1 16,0 0-16,0 1 31,0-1 0,0 1 63</inkml:trace>
  <inkml:trace contextRef="#ctx0" brushRef="#br0" timeOffset="4600.662">16898 16792 0,'0'18'469,"0"0"-469,0-1 15,0 1 32,0-1-31,0 1-16,0 0 31,0-1 0,0 1-15,0 0 31,0-1-16,0 1 0,0 0 0,0-1 16,0 1 31,18-18-62,-18 17 0,18-17 31,-18 18-32,17-18 48,1 0-16,-18 18-32,18-18 1,-1 0 31,1 0-32,0 0 48,-1 0-32,1 0 32,-1 0-17,1-18 33,0 0-48,-18 1-31,17 17 31,-17-18-15,18 18-16,-18-17 47,18 17-32,-18-18 32,0 0-31,17 18-1,-17-17 1,18-1 31,-18 0-16,0 1 16,0-1-31,18 18-1,-18-18 1,0 1-1,0-1 32,0 1 0,0-1-16,0 0-15,0 1 0,0-1 31,-18 18 171</inkml:trace>
  <inkml:trace contextRef="#ctx0" brushRef="#br0" timeOffset="8760.2174">17428 16810 0,'0'18'391,"0"-1"-375,0 1-16,0-1 31,0 1-15,0 0-1,0-1-15,0 1 31,0 0-31,0-1 16,0 1 15,0 0-15,0-1-16,0 1 31,0-1-15,0 1-1,0 0 17,0-1-1,0 1 0,0 0 0,0-1 48,0 1-64,0 0 1,0-1-1,0 1 17,0-1 15,0-34 124,0-1-139,0 1-32,0-1 15,17 0 1,-17 1 0,0-1-16,0 0 15,18-17 1,-18 17-16,0 1 15,0-1 1,17 1 0,-17-1-16,0 0 15,0-17 1,0 17 0,18 18-1,-18-17 1,0-1 31,18 18-16,-18-18-31,0 1 125,17 17-109,1 0 15,0 0 16,-1 0 0,19-18-32,-19 18 1,1 0-1,0 0 1,-1 0-16,1 0 16,-1 0-1,1 0 17,-18 18 124,0-1-141,0 1 17,0 0-32,0-1 15,0 1 17</inkml:trace>
  <inkml:trace contextRef="#ctx0" brushRef="#br0" timeOffset="15088.3988">17780 16933 0,'0'18'406,"0"0"-390,0-1 0,0 1-16,0 0 15,0 17 1,0-18 0,0 1-1,0 0 1,0-1-16,0 1 15,0 0 1,0-1 31,0 1-16,0 0-15,0-1-1,0 1 17,0-1-17,0 1 95,0-36 233,0 1-327,0-1 0,0 1-1,-17-1-15,17 0 32,0 1-1,0-1 0,0 0-15,0 1-1,0-1-15,0 0 32,0 1 30,0-1-46,0 1 15,0-1 16,0 0-16,0 1 16,0-1 0,0 0-32,0 1 17,0-1 30,17 0-31,1 18-15,0-17-16,-1 17 16,1-18-1,0 18 1,-18-17 15,17 17 0,1 0 126,-1 0-110,1 0-1,-18 17-30,18-17 0,-1 0-1,-17 18 1,0-1 15,0 1 0,0 0 16,18-18-47,-18 17 32,0 1-1,18-18-31,-18 18 47,17-18-16,-17 17-15,0 1 15,18-18-16,-18 18 1,0-1 31,18-17-31,-18 18-16,0-1 31,0 1-16,0 0 1,0-1 0,0 1-1,0 0 17,0-1 30,0 1-62,17 0 16,-17-1-1,0 1 1,0-1 15,0 1 0,0 0-15,0-1 0,0 1-1,0 0 1,0-1 46</inkml:trace>
  <inkml:trace contextRef="#ctx0" brushRef="#br0" timeOffset="19626.7182">20761 17233 0</inkml:trace>
  <inkml:trace contextRef="#ctx0" brushRef="#br0" timeOffset="35772.1493">1323 11377 0,'0'18'46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3814862B-2D3C-43A8-9416-7960554F8D8E}" type="datetimeFigureOut">
              <a:rPr lang="en-US" smtClean="0"/>
              <a:t>9/19/2016</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EDCC681-52ED-4274-8ED9-AA9E5D7AB617}" type="slidenum">
              <a:rPr lang="en-US" smtClean="0"/>
              <a:t>‹#›</a:t>
            </a:fld>
            <a:endParaRPr lang="en-US"/>
          </a:p>
        </p:txBody>
      </p:sp>
    </p:spTree>
    <p:extLst>
      <p:ext uri="{BB962C8B-B14F-4D97-AF65-F5344CB8AC3E}">
        <p14:creationId xmlns:p14="http://schemas.microsoft.com/office/powerpoint/2010/main" val="121075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50056-55B1-0749-B59A-9768440B4F51}" type="slidenum">
              <a:rPr lang="en-US" smtClean="0"/>
              <a:t>1</a:t>
            </a:fld>
            <a:endParaRPr lang="en-US"/>
          </a:p>
        </p:txBody>
      </p:sp>
    </p:spTree>
    <p:extLst>
      <p:ext uri="{BB962C8B-B14F-4D97-AF65-F5344CB8AC3E}">
        <p14:creationId xmlns:p14="http://schemas.microsoft.com/office/powerpoint/2010/main" val="2803306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50056-55B1-0749-B59A-9768440B4F51}" type="slidenum">
              <a:rPr lang="en-US" smtClean="0"/>
              <a:t>2</a:t>
            </a:fld>
            <a:endParaRPr lang="en-US"/>
          </a:p>
        </p:txBody>
      </p:sp>
    </p:spTree>
    <p:extLst>
      <p:ext uri="{BB962C8B-B14F-4D97-AF65-F5344CB8AC3E}">
        <p14:creationId xmlns:p14="http://schemas.microsoft.com/office/powerpoint/2010/main" val="70517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50056-55B1-0749-B59A-9768440B4F51}" type="slidenum">
              <a:rPr lang="en-US" smtClean="0"/>
              <a:t>3</a:t>
            </a:fld>
            <a:endParaRPr lang="en-US"/>
          </a:p>
        </p:txBody>
      </p:sp>
    </p:spTree>
    <p:extLst>
      <p:ext uri="{BB962C8B-B14F-4D97-AF65-F5344CB8AC3E}">
        <p14:creationId xmlns:p14="http://schemas.microsoft.com/office/powerpoint/2010/main" val="3630199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DCC681-52ED-4274-8ED9-AA9E5D7AB617}" type="slidenum">
              <a:rPr lang="en-US" smtClean="0"/>
              <a:t>7</a:t>
            </a:fld>
            <a:endParaRPr lang="en-US"/>
          </a:p>
        </p:txBody>
      </p:sp>
    </p:spTree>
    <p:extLst>
      <p:ext uri="{BB962C8B-B14F-4D97-AF65-F5344CB8AC3E}">
        <p14:creationId xmlns:p14="http://schemas.microsoft.com/office/powerpoint/2010/main" val="185545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50056-55B1-0749-B59A-9768440B4F51}" type="slidenum">
              <a:rPr lang="en-US" smtClean="0"/>
              <a:t>25</a:t>
            </a:fld>
            <a:endParaRPr lang="en-US"/>
          </a:p>
        </p:txBody>
      </p:sp>
    </p:spTree>
    <p:extLst>
      <p:ext uri="{BB962C8B-B14F-4D97-AF65-F5344CB8AC3E}">
        <p14:creationId xmlns:p14="http://schemas.microsoft.com/office/powerpoint/2010/main" val="2544939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50056-55B1-0749-B59A-9768440B4F51}" type="slidenum">
              <a:rPr lang="en-US" smtClean="0"/>
              <a:t>26</a:t>
            </a:fld>
            <a:endParaRPr lang="en-US"/>
          </a:p>
        </p:txBody>
      </p:sp>
    </p:spTree>
    <p:extLst>
      <p:ext uri="{BB962C8B-B14F-4D97-AF65-F5344CB8AC3E}">
        <p14:creationId xmlns:p14="http://schemas.microsoft.com/office/powerpoint/2010/main" val="163864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DCC681-52ED-4274-8ED9-AA9E5D7AB617}" type="slidenum">
              <a:rPr lang="en-US" smtClean="0"/>
              <a:t>34</a:t>
            </a:fld>
            <a:endParaRPr lang="en-US"/>
          </a:p>
        </p:txBody>
      </p:sp>
    </p:spTree>
    <p:extLst>
      <p:ext uri="{BB962C8B-B14F-4D97-AF65-F5344CB8AC3E}">
        <p14:creationId xmlns:p14="http://schemas.microsoft.com/office/powerpoint/2010/main" val="2774356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542217-35E6-46C8-AE3B-793C5F5E6F6E}" type="slidenum">
              <a:rPr lang="en-US" smtClean="0"/>
              <a:t>83</a:t>
            </a:fld>
            <a:endParaRPr lang="en-US"/>
          </a:p>
        </p:txBody>
      </p:sp>
    </p:spTree>
    <p:extLst>
      <p:ext uri="{BB962C8B-B14F-4D97-AF65-F5344CB8AC3E}">
        <p14:creationId xmlns:p14="http://schemas.microsoft.com/office/powerpoint/2010/main" val="4139924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445897-7C62-4B39-A31B-6843FD92290E}" type="datetime1">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2025316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F11F19-890C-4234-8CBB-BA859191F224}" type="datetime1">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423601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012328-D3AA-43D8-B4B0-549BE23A3C9A}" type="datetime1">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139156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9C297F-11BB-4344-AB7F-AFA8D56039BF}" type="datetime1">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426890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CB51D9-73A2-48F9-A59C-A8C941EDA72C}" type="datetime1">
              <a:rPr lang="en-US" smtClean="0"/>
              <a:t>9/19/2016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363724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FB3E27-9E02-48D6-A164-D143C815AE19}" type="datetime1">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121130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CD38F8-6BCA-4DE2-B483-C01FD1AF8EEB}" type="datetime1">
              <a:rPr lang="en-US" smtClean="0"/>
              <a:t>9/19/2016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184324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224E84-B85D-41F4-AC49-A55534D8E9E9}" type="datetime1">
              <a:rPr lang="en-US" smtClean="0"/>
              <a:t>9/19/2016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165296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EF96A-B488-4D75-A997-31B58F406F5B}" type="datetime1">
              <a:rPr lang="en-US" smtClean="0"/>
              <a:t>9/19/2016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2182159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3E190A-05BB-466F-A7AD-4021035DF50B}" type="datetime1">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3832190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11FC0C-058F-4B4E-9640-7CF3F2E16A7E}" type="datetime1">
              <a:rPr lang="en-US" smtClean="0"/>
              <a:t>9/19/2016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F53C78-92A6-4046-BC61-0F15054A0F7A}" type="slidenum">
              <a:rPr lang="en-US" smtClean="0"/>
              <a:t>‹#›</a:t>
            </a:fld>
            <a:endParaRPr lang="en-US"/>
          </a:p>
        </p:txBody>
      </p:sp>
    </p:spTree>
    <p:extLst>
      <p:ext uri="{BB962C8B-B14F-4D97-AF65-F5344CB8AC3E}">
        <p14:creationId xmlns:p14="http://schemas.microsoft.com/office/powerpoint/2010/main" val="227342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C2F09-FCD0-4201-BACD-55E21C44C197}" type="datetime1">
              <a:rPr lang="en-US" smtClean="0"/>
              <a:t>9/19/2016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F53C78-92A6-4046-BC61-0F15054A0F7A}" type="slidenum">
              <a:rPr lang="en-US" smtClean="0"/>
              <a:t>‹#›</a:t>
            </a:fld>
            <a:endParaRPr lang="en-US"/>
          </a:p>
        </p:txBody>
      </p:sp>
    </p:spTree>
    <p:extLst>
      <p:ext uri="{BB962C8B-B14F-4D97-AF65-F5344CB8AC3E}">
        <p14:creationId xmlns:p14="http://schemas.microsoft.com/office/powerpoint/2010/main" val="369710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package" Target="../embeddings/Microsoft_Word_Document2.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image" Target="../media/image210.emf"/><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image" Target="../media/image23.emf"/><Relationship Id="rId5" Type="http://schemas.openxmlformats.org/officeDocument/2006/relationships/image" Target="../media/image31.emf"/><Relationship Id="rId10" Type="http://schemas.openxmlformats.org/officeDocument/2006/relationships/image" Target="../media/image35.emf"/><Relationship Id="rId4" Type="http://schemas.openxmlformats.org/officeDocument/2006/relationships/image" Target="../media/image30.emf"/><Relationship Id="rId9"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6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image" Target="../media/image2.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solidFill>
                  <a:srgbClr val="FF0000"/>
                </a:solidFill>
              </a:rPr>
              <a:t>Classification Methods</a:t>
            </a:r>
          </a:p>
        </p:txBody>
      </p:sp>
      <p:sp>
        <p:nvSpPr>
          <p:cNvPr id="3" name="Subtitle 2"/>
          <p:cNvSpPr>
            <a:spLocks noGrp="1"/>
          </p:cNvSpPr>
          <p:nvPr>
            <p:ph type="subTitle" idx="1"/>
          </p:nvPr>
        </p:nvSpPr>
        <p:spPr/>
        <p:txBody>
          <a:bodyPr/>
          <a:lstStyle/>
          <a:p>
            <a:r>
              <a:rPr lang="en-US" dirty="0" smtClean="0"/>
              <a:t>Chapter 04 </a:t>
            </a:r>
          </a:p>
        </p:txBody>
      </p:sp>
      <p:sp>
        <p:nvSpPr>
          <p:cNvPr id="5" name="Slide Number Placeholder 4"/>
          <p:cNvSpPr>
            <a:spLocks noGrp="1"/>
          </p:cNvSpPr>
          <p:nvPr>
            <p:ph type="sldNum" sz="quarter" idx="12"/>
          </p:nvPr>
        </p:nvSpPr>
        <p:spPr/>
        <p:txBody>
          <a:bodyPr/>
          <a:lstStyle/>
          <a:p>
            <a:fld id="{E4FFCA10-EE3F-AF4E-9EA4-E5CA2D91A1E4}" type="slidenum">
              <a:rPr lang="en-US" smtClean="0"/>
              <a:t>1</a:t>
            </a:fld>
            <a:endParaRPr lang="en-US"/>
          </a:p>
        </p:txBody>
      </p:sp>
      <p:pic>
        <p:nvPicPr>
          <p:cNvPr id="4" name="Picture 3"/>
          <p:cNvPicPr>
            <a:picLocks noChangeAspect="1"/>
          </p:cNvPicPr>
          <p:nvPr/>
        </p:nvPicPr>
        <p:blipFill>
          <a:blip r:embed="rId3"/>
          <a:stretch>
            <a:fillRect/>
          </a:stretch>
        </p:blipFill>
        <p:spPr>
          <a:xfrm>
            <a:off x="197729" y="4358589"/>
            <a:ext cx="8708527" cy="1176630"/>
          </a:xfrm>
          <a:prstGeom prst="rect">
            <a:avLst/>
          </a:prstGeom>
        </p:spPr>
      </p:pic>
      <p:sp>
        <p:nvSpPr>
          <p:cNvPr id="6" name="TextBox 5"/>
          <p:cNvSpPr txBox="1"/>
          <p:nvPr/>
        </p:nvSpPr>
        <p:spPr>
          <a:xfrm>
            <a:off x="429768" y="5641848"/>
            <a:ext cx="7269480" cy="369332"/>
          </a:xfrm>
          <a:prstGeom prst="rect">
            <a:avLst/>
          </a:prstGeom>
          <a:noFill/>
        </p:spPr>
        <p:txBody>
          <a:bodyPr wrap="square" rtlCol="0">
            <a:spAutoFit/>
          </a:bodyPr>
          <a:lstStyle/>
          <a:p>
            <a:r>
              <a:rPr lang="en-US" dirty="0" smtClean="0"/>
              <a:t>Classifiers like:1) logistic Regression 2) Linear discriminant analysis 3) KNN</a:t>
            </a:r>
            <a:endParaRPr lang="en-US" dirty="0"/>
          </a:p>
        </p:txBody>
      </p:sp>
    </p:spTree>
    <p:extLst>
      <p:ext uri="{BB962C8B-B14F-4D97-AF65-F5344CB8AC3E}">
        <p14:creationId xmlns:p14="http://schemas.microsoft.com/office/powerpoint/2010/main" val="1730424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218" y="81663"/>
            <a:ext cx="7886700" cy="594994"/>
          </a:xfrm>
        </p:spPr>
        <p:txBody>
          <a:bodyPr>
            <a:normAutofit/>
          </a:bodyPr>
          <a:lstStyle/>
          <a:p>
            <a:pPr algn="ctr"/>
            <a:r>
              <a:rPr lang="en-US" sz="3600" b="1" dirty="0" smtClean="0">
                <a:solidFill>
                  <a:srgbClr val="FF0000"/>
                </a:solidFill>
              </a:rPr>
              <a:t>The Default Dataset</a:t>
            </a:r>
            <a:endParaRPr lang="en-US" sz="3600" b="1"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10</a:t>
            </a:fld>
            <a:endParaRPr lang="en-US"/>
          </a:p>
        </p:txBody>
      </p:sp>
      <p:pic>
        <p:nvPicPr>
          <p:cNvPr id="6" name="Picture 5" descr="4.1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49" y="644803"/>
            <a:ext cx="4206240" cy="4475692"/>
          </a:xfrm>
          <a:prstGeom prst="rect">
            <a:avLst/>
          </a:prstGeom>
        </p:spPr>
      </p:pic>
      <p:pic>
        <p:nvPicPr>
          <p:cNvPr id="7" name="Picture 6" descr="4.1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31694" y="630936"/>
            <a:ext cx="4109386" cy="4483242"/>
          </a:xfrm>
          <a:prstGeom prst="rect">
            <a:avLst/>
          </a:prstGeom>
        </p:spPr>
      </p:pic>
      <p:sp>
        <p:nvSpPr>
          <p:cNvPr id="3" name="TextBox 2"/>
          <p:cNvSpPr txBox="1"/>
          <p:nvPr/>
        </p:nvSpPr>
        <p:spPr>
          <a:xfrm>
            <a:off x="73152" y="703942"/>
            <a:ext cx="4416552" cy="369332"/>
          </a:xfrm>
          <a:prstGeom prst="rect">
            <a:avLst/>
          </a:prstGeom>
          <a:noFill/>
        </p:spPr>
        <p:txBody>
          <a:bodyPr wrap="square" rtlCol="0">
            <a:spAutoFit/>
          </a:bodyPr>
          <a:lstStyle/>
          <a:p>
            <a:pPr algn="ctr"/>
            <a:r>
              <a:rPr lang="en-US" dirty="0" smtClean="0"/>
              <a:t>Orange: defaulters on credit card payment</a:t>
            </a:r>
            <a:endParaRPr lang="en-US" dirty="0"/>
          </a:p>
        </p:txBody>
      </p:sp>
      <p:sp>
        <p:nvSpPr>
          <p:cNvPr id="4" name="TextBox 3"/>
          <p:cNvSpPr txBox="1"/>
          <p:nvPr/>
        </p:nvSpPr>
        <p:spPr>
          <a:xfrm>
            <a:off x="91440" y="5394960"/>
            <a:ext cx="8979408" cy="830997"/>
          </a:xfrm>
          <a:prstGeom prst="rect">
            <a:avLst/>
          </a:prstGeom>
          <a:noFill/>
        </p:spPr>
        <p:txBody>
          <a:bodyPr wrap="square" rtlCol="0">
            <a:spAutoFit/>
          </a:bodyPr>
          <a:lstStyle/>
          <a:p>
            <a:r>
              <a:rPr lang="en-US" sz="2400" dirty="0" smtClean="0"/>
              <a:t>Individuals who defaulted tended to have higher credit card balances than those who did not</a:t>
            </a:r>
            <a:endParaRPr lang="en-US" sz="2400" dirty="0"/>
          </a:p>
        </p:txBody>
      </p:sp>
    </p:spTree>
    <p:extLst>
      <p:ext uri="{BB962C8B-B14F-4D97-AF65-F5344CB8AC3E}">
        <p14:creationId xmlns:p14="http://schemas.microsoft.com/office/powerpoint/2010/main" val="4612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218" y="1"/>
            <a:ext cx="7886700" cy="832104"/>
          </a:xfrm>
        </p:spPr>
        <p:txBody>
          <a:bodyPr/>
          <a:lstStyle/>
          <a:p>
            <a:pPr algn="ctr"/>
            <a:r>
              <a:rPr lang="en-US" b="1" dirty="0" smtClean="0">
                <a:solidFill>
                  <a:srgbClr val="FF0000"/>
                </a:solidFill>
              </a:rPr>
              <a:t>Why not Linear Regression?</a:t>
            </a:r>
            <a:endParaRPr lang="en-US" b="1" dirty="0">
              <a:solidFill>
                <a:srgbClr val="FF0000"/>
              </a:solidFill>
            </a:endParaRPr>
          </a:p>
        </p:txBody>
      </p:sp>
      <p:sp>
        <p:nvSpPr>
          <p:cNvPr id="3" name="Content Placeholder 2"/>
          <p:cNvSpPr>
            <a:spLocks noGrp="1"/>
          </p:cNvSpPr>
          <p:nvPr>
            <p:ph idx="1"/>
          </p:nvPr>
        </p:nvSpPr>
        <p:spPr>
          <a:xfrm>
            <a:off x="178308" y="1014984"/>
            <a:ext cx="4146804" cy="3895343"/>
          </a:xfrm>
        </p:spPr>
        <p:txBody>
          <a:bodyPr>
            <a:noAutofit/>
          </a:bodyPr>
          <a:lstStyle/>
          <a:p>
            <a:pPr marL="0" indent="0">
              <a:buNone/>
            </a:pPr>
            <a:r>
              <a:rPr lang="en-US" dirty="0" smtClean="0"/>
              <a:t>If we </a:t>
            </a:r>
            <a:r>
              <a:rPr lang="en-US" dirty="0" smtClean="0">
                <a:solidFill>
                  <a:srgbClr val="FF0000"/>
                </a:solidFill>
              </a:rPr>
              <a:t>fit</a:t>
            </a:r>
            <a:r>
              <a:rPr lang="en-US" dirty="0" smtClean="0"/>
              <a:t> a </a:t>
            </a:r>
            <a:r>
              <a:rPr lang="en-US" dirty="0" smtClean="0">
                <a:solidFill>
                  <a:srgbClr val="FF0000"/>
                </a:solidFill>
              </a:rPr>
              <a:t>linear regression </a:t>
            </a:r>
            <a:r>
              <a:rPr lang="en-US" dirty="0" smtClean="0"/>
              <a:t>to the Default data, then for very low balances we </a:t>
            </a:r>
            <a:r>
              <a:rPr lang="en-US" dirty="0" smtClean="0">
                <a:solidFill>
                  <a:srgbClr val="FF0000"/>
                </a:solidFill>
              </a:rPr>
              <a:t>predict a negative probability</a:t>
            </a:r>
            <a:r>
              <a:rPr lang="en-US" dirty="0" smtClean="0"/>
              <a:t>, and for high balances we predict a probability above 1!</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11</a:t>
            </a:fld>
            <a:endParaRPr lang="en-US"/>
          </a:p>
        </p:txBody>
      </p:sp>
      <p:pic>
        <p:nvPicPr>
          <p:cNvPr id="6" name="Picture 5" descr="4.2-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4840" y="661264"/>
            <a:ext cx="4562856" cy="3835932"/>
          </a:xfrm>
          <a:prstGeom prst="rect">
            <a:avLst/>
          </a:prstGeom>
        </p:spPr>
      </p:pic>
      <p:sp>
        <p:nvSpPr>
          <p:cNvPr id="7" name="Line 1543"/>
          <p:cNvSpPr>
            <a:spLocks noChangeShapeType="1"/>
          </p:cNvSpPr>
          <p:nvPr/>
        </p:nvSpPr>
        <p:spPr bwMode="auto">
          <a:xfrm flipV="1">
            <a:off x="5363870" y="3513082"/>
            <a:ext cx="0" cy="800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sz="1350"/>
          </a:p>
        </p:txBody>
      </p:sp>
      <p:sp>
        <p:nvSpPr>
          <p:cNvPr id="8" name="Text Box 1542"/>
          <p:cNvSpPr txBox="1">
            <a:spLocks noChangeArrowheads="1"/>
          </p:cNvSpPr>
          <p:nvPr/>
        </p:nvSpPr>
        <p:spPr bwMode="auto">
          <a:xfrm>
            <a:off x="4500051" y="4468630"/>
            <a:ext cx="24574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sz="1800" dirty="0"/>
              <a:t>When Balance &lt; 500, </a:t>
            </a:r>
          </a:p>
          <a:p>
            <a:pPr eaLnBrk="1" hangingPunct="1">
              <a:spcBef>
                <a:spcPct val="50000"/>
              </a:spcBef>
            </a:pPr>
            <a:r>
              <a:rPr lang="en-US" sz="1800" dirty="0" err="1"/>
              <a:t>Pr</a:t>
            </a:r>
            <a:r>
              <a:rPr lang="en-US" sz="1800" dirty="0"/>
              <a:t>(default) is negative!</a:t>
            </a:r>
          </a:p>
        </p:txBody>
      </p:sp>
      <mc:AlternateContent xmlns:mc="http://schemas.openxmlformats.org/markup-compatibility/2006">
        <mc:Choice xmlns:a14="http://schemas.microsoft.com/office/drawing/2010/main" Requires="a14">
          <p:sp>
            <p:nvSpPr>
              <p:cNvPr id="4" name="TextBox 3"/>
              <p:cNvSpPr txBox="1"/>
              <p:nvPr/>
            </p:nvSpPr>
            <p:spPr>
              <a:xfrm>
                <a:off x="118872" y="5376672"/>
                <a:ext cx="8851392" cy="1426031"/>
              </a:xfrm>
              <a:prstGeom prst="rect">
                <a:avLst/>
              </a:prstGeom>
              <a:noFill/>
              <a:ln w="38100">
                <a:solidFill>
                  <a:srgbClr val="FF0000"/>
                </a:solidFill>
                <a:prstDash val="dash"/>
              </a:ln>
            </p:spPr>
            <p:txBody>
              <a:bodyPr wrap="square" rtlCol="0">
                <a:spAutoFit/>
              </a:bodyPr>
              <a:lstStyle/>
              <a:p>
                <a:r>
                  <a:rPr lang="en-US" sz="2800" dirty="0" smtClean="0"/>
                  <a:t>To avoid this problem, we use logistic function </a:t>
                </a:r>
                <a:endParaRPr lang="en-US" sz="2800" b="0" i="1"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𝑝</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1</m:t>
                                  </m:r>
                                </m:sub>
                              </m:sSub>
                              <m:r>
                                <a:rPr lang="en-US" sz="2800" i="1">
                                  <a:latin typeface="Cambria Math" panose="02040503050406030204" pitchFamily="18" charset="0"/>
                                </a:rPr>
                                <m:t>𝑋</m:t>
                              </m:r>
                            </m:sup>
                          </m:sSup>
                        </m:num>
                        <m:den>
                          <m:r>
                            <a:rPr lang="en-US" sz="2800" b="0" i="1" smtClean="0">
                              <a:latin typeface="Cambria Math" panose="02040503050406030204" pitchFamily="18" charset="0"/>
                            </a:rPr>
                            <m:t>1+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𝑋</m:t>
                              </m:r>
                            </m:sup>
                          </m:sSup>
                        </m:den>
                      </m:f>
                    </m:oMath>
                  </m:oMathPara>
                </a14:m>
                <a:endParaRPr lang="en-US" sz="2800" dirty="0"/>
              </a:p>
            </p:txBody>
          </p:sp>
        </mc:Choice>
        <mc:Fallback>
          <p:sp>
            <p:nvSpPr>
              <p:cNvPr id="4" name="TextBox 3"/>
              <p:cNvSpPr txBox="1">
                <a:spLocks noRot="1" noChangeAspect="1" noMove="1" noResize="1" noEditPoints="1" noAdjustHandles="1" noChangeArrowheads="1" noChangeShapeType="1" noTextEdit="1"/>
              </p:cNvSpPr>
              <p:nvPr/>
            </p:nvSpPr>
            <p:spPr>
              <a:xfrm>
                <a:off x="118872" y="5376672"/>
                <a:ext cx="8851392" cy="1426031"/>
              </a:xfrm>
              <a:prstGeom prst="rect">
                <a:avLst/>
              </a:prstGeom>
              <a:blipFill rotWithShape="0">
                <a:blip r:embed="rId3"/>
                <a:stretch>
                  <a:fillRect l="-1235" t="-2500"/>
                </a:stretch>
              </a:blipFill>
              <a:ln w="38100">
                <a:solidFill>
                  <a:srgbClr val="FF0000"/>
                </a:solidFill>
                <a:prstDash val="dash"/>
              </a:ln>
            </p:spPr>
            <p:txBody>
              <a:bodyPr/>
              <a:lstStyle/>
              <a:p>
                <a:r>
                  <a:rPr lang="en-US">
                    <a:noFill/>
                  </a:rPr>
                  <a:t> </a:t>
                </a:r>
              </a:p>
            </p:txBody>
          </p:sp>
        </mc:Fallback>
      </mc:AlternateContent>
    </p:spTree>
    <p:extLst>
      <p:ext uri="{BB962C8B-B14F-4D97-AF65-F5344CB8AC3E}">
        <p14:creationId xmlns:p14="http://schemas.microsoft.com/office/powerpoint/2010/main" val="3518975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Logistic Function on Default Data</a:t>
            </a:r>
            <a:endParaRPr lang="en-US" b="1" dirty="0">
              <a:solidFill>
                <a:srgbClr val="FF0000"/>
              </a:solidFill>
            </a:endParaRPr>
          </a:p>
        </p:txBody>
      </p:sp>
      <p:sp>
        <p:nvSpPr>
          <p:cNvPr id="3" name="Content Placeholder 2"/>
          <p:cNvSpPr>
            <a:spLocks noGrp="1"/>
          </p:cNvSpPr>
          <p:nvPr>
            <p:ph idx="1"/>
          </p:nvPr>
        </p:nvSpPr>
        <p:spPr>
          <a:xfrm>
            <a:off x="146304" y="1581913"/>
            <a:ext cx="4242816" cy="3676892"/>
          </a:xfrm>
        </p:spPr>
        <p:txBody>
          <a:bodyPr>
            <a:normAutofit/>
          </a:bodyPr>
          <a:lstStyle/>
          <a:p>
            <a:pPr marL="0" indent="0">
              <a:buNone/>
            </a:pPr>
            <a:r>
              <a:rPr lang="en-US" dirty="0" smtClean="0"/>
              <a:t>Now the probability of default is close to, but not less than zero for low balances. And close to but not above 1 for high balances</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12</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215" t="37695" r="6046" b="32867"/>
          <a:stretch/>
        </p:blipFill>
        <p:spPr bwMode="auto">
          <a:xfrm>
            <a:off x="4658869" y="1521082"/>
            <a:ext cx="4000499" cy="340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Rectangle 6"/>
              <p:cNvSpPr/>
              <p:nvPr/>
            </p:nvSpPr>
            <p:spPr>
              <a:xfrm>
                <a:off x="868680" y="5249183"/>
                <a:ext cx="2209964" cy="672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𝑋</m:t>
                              </m:r>
                            </m:sup>
                          </m:sSup>
                        </m:num>
                        <m:den>
                          <m:r>
                            <a:rPr lang="en-US" i="1">
                              <a:latin typeface="Cambria Math" panose="02040503050406030204" pitchFamily="18" charset="0"/>
                            </a:rPr>
                            <m:t>1+ </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𝑋</m:t>
                              </m:r>
                            </m:sup>
                          </m:sSup>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68680" y="5249183"/>
                <a:ext cx="2209964" cy="67268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735040" y="5268475"/>
                <a:ext cx="2165208" cy="6765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𝑋</m:t>
                          </m:r>
                        </m:sup>
                      </m:sSup>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den>
                      </m:f>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3735040" y="5268475"/>
                <a:ext cx="2165208" cy="6765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536354" y="5317823"/>
                <a:ext cx="2304092" cy="535403"/>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𝑋</m:t>
                    </m:r>
                    <m:r>
                      <a:rPr lang="en-US"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num>
                      <m:den>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den>
                    </m:f>
                  </m:oMath>
                </a14:m>
                <a:r>
                  <a:rPr lang="en-US" dirty="0" smtClean="0"/>
                  <a:t>)</a:t>
                </a:r>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6536354" y="5317823"/>
                <a:ext cx="2304092" cy="535403"/>
              </a:xfrm>
              <a:prstGeom prst="rect">
                <a:avLst/>
              </a:prstGeom>
              <a:blipFill rotWithShape="0">
                <a:blip r:embed="rId5"/>
                <a:stretch>
                  <a:fillRect l="-794" r="-1587" b="-2273"/>
                </a:stretch>
              </a:blipFill>
            </p:spPr>
            <p:txBody>
              <a:bodyPr/>
              <a:lstStyle/>
              <a:p>
                <a:r>
                  <a:rPr lang="en-US">
                    <a:noFill/>
                  </a:rPr>
                  <a:t> </a:t>
                </a:r>
              </a:p>
            </p:txBody>
          </p:sp>
        </mc:Fallback>
      </mc:AlternateContent>
      <p:sp>
        <p:nvSpPr>
          <p:cNvPr id="10" name="Right Arrow 9"/>
          <p:cNvSpPr/>
          <p:nvPr/>
        </p:nvSpPr>
        <p:spPr>
          <a:xfrm>
            <a:off x="3091194" y="5528803"/>
            <a:ext cx="478372" cy="2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979115" y="5511786"/>
            <a:ext cx="478372" cy="208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665976" y="6062472"/>
            <a:ext cx="713232" cy="369332"/>
          </a:xfrm>
          <a:prstGeom prst="rect">
            <a:avLst/>
          </a:prstGeom>
          <a:noFill/>
        </p:spPr>
        <p:txBody>
          <a:bodyPr wrap="square" rtlCol="0">
            <a:spAutoFit/>
          </a:bodyPr>
          <a:lstStyle/>
          <a:p>
            <a:r>
              <a:rPr lang="en-US" dirty="0" smtClean="0"/>
              <a:t>logit</a:t>
            </a:r>
            <a:endParaRPr lang="en-US" dirty="0"/>
          </a:p>
        </p:txBody>
      </p:sp>
      <p:cxnSp>
        <p:nvCxnSpPr>
          <p:cNvPr id="14" name="Straight Arrow Connector 13"/>
          <p:cNvCxnSpPr/>
          <p:nvPr/>
        </p:nvCxnSpPr>
        <p:spPr>
          <a:xfrm flipV="1">
            <a:off x="7278624" y="5737485"/>
            <a:ext cx="329184" cy="3795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77640" y="6117066"/>
            <a:ext cx="658368" cy="369332"/>
          </a:xfrm>
          <a:prstGeom prst="rect">
            <a:avLst/>
          </a:prstGeom>
          <a:noFill/>
        </p:spPr>
        <p:txBody>
          <a:bodyPr wrap="square" rtlCol="0">
            <a:spAutoFit/>
          </a:bodyPr>
          <a:lstStyle/>
          <a:p>
            <a:r>
              <a:rPr lang="en-US" dirty="0" smtClean="0"/>
              <a:t>odds</a:t>
            </a:r>
            <a:endParaRPr lang="en-US" dirty="0"/>
          </a:p>
        </p:txBody>
      </p:sp>
      <p:cxnSp>
        <p:nvCxnSpPr>
          <p:cNvPr id="16" name="Straight Arrow Connector 15"/>
          <p:cNvCxnSpPr/>
          <p:nvPr/>
        </p:nvCxnSpPr>
        <p:spPr>
          <a:xfrm flipV="1">
            <a:off x="4488460" y="5779918"/>
            <a:ext cx="329184" cy="37958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487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Interpreting </a:t>
            </a:r>
            <a:r>
              <a:rPr lang="en-US" b="1" dirty="0">
                <a:solidFill>
                  <a:srgbClr val="FF0000"/>
                </a:solidFill>
                <a:sym typeface="Symbol" pitchFamily="18" charset="2"/>
              </a:rPr>
              <a:t></a:t>
            </a:r>
            <a:r>
              <a:rPr lang="en-US" b="1" baseline="-25000" dirty="0">
                <a:solidFill>
                  <a:srgbClr val="FF0000"/>
                </a:solidFill>
              </a:rPr>
              <a:t>1</a:t>
            </a:r>
            <a:r>
              <a:rPr lang="en-US" b="1" dirty="0">
                <a:solidFill>
                  <a:srgbClr val="FF0000"/>
                </a:solidFill>
              </a:rPr>
              <a:t> </a:t>
            </a:r>
          </a:p>
        </p:txBody>
      </p:sp>
      <p:sp>
        <p:nvSpPr>
          <p:cNvPr id="3" name="Content Placeholder 2"/>
          <p:cNvSpPr>
            <a:spLocks noGrp="1"/>
          </p:cNvSpPr>
          <p:nvPr>
            <p:ph idx="1"/>
          </p:nvPr>
        </p:nvSpPr>
        <p:spPr/>
        <p:txBody>
          <a:bodyPr>
            <a:normAutofit fontScale="92500" lnSpcReduction="10000"/>
          </a:bodyPr>
          <a:lstStyle/>
          <a:p>
            <a:r>
              <a:rPr lang="en-US" dirty="0" smtClean="0"/>
              <a:t>Interpreting what </a:t>
            </a:r>
            <a:r>
              <a:rPr lang="en-US" dirty="0">
                <a:sym typeface="Symbol" pitchFamily="18" charset="2"/>
              </a:rPr>
              <a:t></a:t>
            </a:r>
            <a:r>
              <a:rPr lang="en-US" baseline="-25000" dirty="0"/>
              <a:t>1</a:t>
            </a:r>
            <a:r>
              <a:rPr lang="en-US" dirty="0"/>
              <a:t> </a:t>
            </a:r>
            <a:r>
              <a:rPr lang="en-US" dirty="0" smtClean="0"/>
              <a:t>means is not very easy with logistic regression, simply because we are predicting P(Y) and not Y.</a:t>
            </a:r>
          </a:p>
          <a:p>
            <a:r>
              <a:rPr lang="en-US" dirty="0" smtClean="0"/>
              <a:t>If </a:t>
            </a:r>
            <a:r>
              <a:rPr lang="en-US" dirty="0">
                <a:sym typeface="Symbol" pitchFamily="18" charset="2"/>
              </a:rPr>
              <a:t></a:t>
            </a:r>
            <a:r>
              <a:rPr lang="en-US" baseline="-25000" dirty="0"/>
              <a:t>1</a:t>
            </a:r>
            <a:r>
              <a:rPr lang="en-US" dirty="0"/>
              <a:t> </a:t>
            </a:r>
            <a:r>
              <a:rPr lang="en-US" dirty="0" smtClean="0"/>
              <a:t>=0, this means that there is no relationship between Y and X. </a:t>
            </a:r>
          </a:p>
          <a:p>
            <a:r>
              <a:rPr lang="en-US" dirty="0" smtClean="0"/>
              <a:t>If </a:t>
            </a:r>
            <a:r>
              <a:rPr lang="en-US" dirty="0">
                <a:sym typeface="Symbol" pitchFamily="18" charset="2"/>
              </a:rPr>
              <a:t></a:t>
            </a:r>
            <a:r>
              <a:rPr lang="en-US" baseline="-25000" dirty="0"/>
              <a:t>1</a:t>
            </a:r>
            <a:r>
              <a:rPr lang="en-US" dirty="0"/>
              <a:t> </a:t>
            </a:r>
            <a:r>
              <a:rPr lang="en-US" dirty="0" smtClean="0"/>
              <a:t>&gt;0, this means that when X gets larger so does the probability that Y = 1.</a:t>
            </a:r>
          </a:p>
          <a:p>
            <a:r>
              <a:rPr lang="en-US" dirty="0" smtClean="0"/>
              <a:t>If </a:t>
            </a:r>
            <a:r>
              <a:rPr lang="en-US" dirty="0">
                <a:sym typeface="Symbol" pitchFamily="18" charset="2"/>
              </a:rPr>
              <a:t></a:t>
            </a:r>
            <a:r>
              <a:rPr lang="en-US" baseline="-25000" dirty="0"/>
              <a:t>1</a:t>
            </a:r>
            <a:r>
              <a:rPr lang="en-US" dirty="0"/>
              <a:t> </a:t>
            </a:r>
            <a:r>
              <a:rPr lang="en-US" dirty="0" smtClean="0"/>
              <a:t>&lt;0, this means that when X gets larger, the probability that Y = 1 gets smaller.</a:t>
            </a:r>
          </a:p>
          <a:p>
            <a:r>
              <a:rPr lang="en-US" dirty="0" smtClean="0"/>
              <a:t>But how much bigger or smaller depends on where we are on the slope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13</a:t>
            </a:fld>
            <a:endParaRPr lang="en-US"/>
          </a:p>
        </p:txBody>
      </p:sp>
    </p:spTree>
    <p:extLst>
      <p:ext uri="{BB962C8B-B14F-4D97-AF65-F5344CB8AC3E}">
        <p14:creationId xmlns:p14="http://schemas.microsoft.com/office/powerpoint/2010/main" val="3922091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Are the coefficients significant?</a:t>
            </a:r>
            <a:endParaRPr lang="en-US" b="1" dirty="0">
              <a:solidFill>
                <a:srgbClr val="FF0000"/>
              </a:solidFill>
            </a:endParaRPr>
          </a:p>
        </p:txBody>
      </p:sp>
      <p:sp>
        <p:nvSpPr>
          <p:cNvPr id="3" name="Content Placeholder 2"/>
          <p:cNvSpPr>
            <a:spLocks noGrp="1"/>
          </p:cNvSpPr>
          <p:nvPr>
            <p:ph idx="1"/>
          </p:nvPr>
        </p:nvSpPr>
        <p:spPr>
          <a:xfrm>
            <a:off x="628650" y="1825625"/>
            <a:ext cx="8186166" cy="4351338"/>
          </a:xfrm>
        </p:spPr>
        <p:txBody>
          <a:bodyPr/>
          <a:lstStyle/>
          <a:p>
            <a:r>
              <a:rPr lang="en-US" dirty="0" smtClean="0"/>
              <a:t>We still want to perform a hypothesis test to see whether we can be sure that are </a:t>
            </a:r>
            <a:r>
              <a:rPr lang="en-US" dirty="0" smtClean="0">
                <a:sym typeface="Symbol" pitchFamily="18" charset="2"/>
              </a:rPr>
              <a:t></a:t>
            </a:r>
            <a:r>
              <a:rPr lang="en-US" baseline="-25000" dirty="0" smtClean="0">
                <a:sym typeface="Symbol" pitchFamily="18" charset="2"/>
              </a:rPr>
              <a:t>0</a:t>
            </a:r>
            <a:r>
              <a:rPr lang="en-US" dirty="0" smtClean="0"/>
              <a:t> and </a:t>
            </a:r>
            <a:r>
              <a:rPr lang="en-US" dirty="0">
                <a:sym typeface="Symbol" pitchFamily="18" charset="2"/>
              </a:rPr>
              <a:t></a:t>
            </a:r>
            <a:r>
              <a:rPr lang="en-US" baseline="-25000" dirty="0"/>
              <a:t>1</a:t>
            </a:r>
            <a:r>
              <a:rPr lang="en-US" dirty="0"/>
              <a:t> </a:t>
            </a:r>
            <a:r>
              <a:rPr lang="en-US" dirty="0" smtClean="0"/>
              <a:t>significantly different from zero. </a:t>
            </a:r>
          </a:p>
          <a:p>
            <a:r>
              <a:rPr lang="en-US" dirty="0" smtClean="0"/>
              <a:t>We use a Z test instead of a T test, but of course that doesn’t change the way we interpret the p-value</a:t>
            </a:r>
          </a:p>
          <a:p>
            <a:r>
              <a:rPr lang="en-US" dirty="0" smtClean="0"/>
              <a:t> Here the p-value for balance is very small, and </a:t>
            </a:r>
            <a:r>
              <a:rPr lang="en-US" dirty="0"/>
              <a:t>b</a:t>
            </a:r>
            <a:r>
              <a:rPr lang="en-US" baseline="-25000" dirty="0"/>
              <a:t>1 </a:t>
            </a:r>
            <a:r>
              <a:rPr lang="en-US" dirty="0"/>
              <a:t>is </a:t>
            </a:r>
            <a:r>
              <a:rPr lang="en-US" dirty="0" smtClean="0"/>
              <a:t>positive, so we are sure that </a:t>
            </a:r>
            <a:r>
              <a:rPr lang="en-US" b="1" dirty="0" smtClean="0"/>
              <a:t>if the balance increase, then the probability of default will increase </a:t>
            </a:r>
            <a:r>
              <a:rPr lang="en-US" dirty="0" smtClean="0"/>
              <a:t>as well.</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14</a:t>
            </a:fld>
            <a:endParaRPr lang="en-US"/>
          </a:p>
        </p:txBody>
      </p:sp>
      <p:pic>
        <p:nvPicPr>
          <p:cNvPr id="6" name="Picture 5" descr="Table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828" y="5577840"/>
            <a:ext cx="6000598" cy="1006881"/>
          </a:xfrm>
          <a:prstGeom prst="rect">
            <a:avLst/>
          </a:prstGeom>
        </p:spPr>
      </p:pic>
      <p:sp>
        <p:nvSpPr>
          <p:cNvPr id="4" name="Rectangle 3"/>
          <p:cNvSpPr/>
          <p:nvPr/>
        </p:nvSpPr>
        <p:spPr>
          <a:xfrm>
            <a:off x="2465979" y="5210294"/>
            <a:ext cx="389850" cy="369332"/>
          </a:xfrm>
          <a:prstGeom prst="rect">
            <a:avLst/>
          </a:prstGeom>
        </p:spPr>
        <p:txBody>
          <a:bodyPr wrap="none">
            <a:spAutoFit/>
          </a:bodyPr>
          <a:lstStyle/>
          <a:p>
            <a:r>
              <a:rPr lang="en-US" dirty="0">
                <a:sym typeface="Symbol" pitchFamily="18" charset="2"/>
              </a:rPr>
              <a:t></a:t>
            </a:r>
            <a:r>
              <a:rPr lang="en-US" baseline="-25000" dirty="0">
                <a:sym typeface="Symbol" pitchFamily="18" charset="2"/>
              </a:rPr>
              <a:t>0</a:t>
            </a:r>
            <a:endParaRPr lang="en-US" dirty="0"/>
          </a:p>
        </p:txBody>
      </p:sp>
      <p:sp>
        <p:nvSpPr>
          <p:cNvPr id="7" name="Rectangle 6"/>
          <p:cNvSpPr/>
          <p:nvPr/>
        </p:nvSpPr>
        <p:spPr>
          <a:xfrm>
            <a:off x="3270651" y="6488668"/>
            <a:ext cx="389850" cy="369332"/>
          </a:xfrm>
          <a:prstGeom prst="rect">
            <a:avLst/>
          </a:prstGeom>
        </p:spPr>
        <p:txBody>
          <a:bodyPr wrap="none">
            <a:spAutoFit/>
          </a:bodyPr>
          <a:lstStyle/>
          <a:p>
            <a:r>
              <a:rPr lang="en-US" dirty="0">
                <a:sym typeface="Symbol" pitchFamily="18" charset="2"/>
              </a:rPr>
              <a:t></a:t>
            </a:r>
            <a:r>
              <a:rPr lang="en-US" baseline="-25000" dirty="0"/>
              <a:t>1</a:t>
            </a:r>
            <a:endParaRPr lang="en-US" dirty="0"/>
          </a:p>
        </p:txBody>
      </p:sp>
      <p:cxnSp>
        <p:nvCxnSpPr>
          <p:cNvPr id="9" name="Straight Arrow Connector 8"/>
          <p:cNvCxnSpPr/>
          <p:nvPr/>
        </p:nvCxnSpPr>
        <p:spPr>
          <a:xfrm>
            <a:off x="2743200" y="5559552"/>
            <a:ext cx="402336" cy="5303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V="1">
            <a:off x="3270651" y="6345936"/>
            <a:ext cx="85197" cy="327398"/>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417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Making Prediction</a:t>
            </a:r>
            <a:endParaRPr lang="en-US" b="1" dirty="0">
              <a:solidFill>
                <a:srgbClr val="FF0000"/>
              </a:solidFill>
            </a:endParaRPr>
          </a:p>
        </p:txBody>
      </p:sp>
      <p:sp>
        <p:nvSpPr>
          <p:cNvPr id="3" name="Content Placeholder 2"/>
          <p:cNvSpPr>
            <a:spLocks noGrp="1"/>
          </p:cNvSpPr>
          <p:nvPr>
            <p:ph idx="1"/>
          </p:nvPr>
        </p:nvSpPr>
        <p:spPr>
          <a:xfrm>
            <a:off x="182880" y="1691640"/>
            <a:ext cx="8833104" cy="4485323"/>
          </a:xfrm>
        </p:spPr>
        <p:txBody>
          <a:bodyPr>
            <a:normAutofit fontScale="92500" lnSpcReduction="10000"/>
          </a:bodyPr>
          <a:lstStyle/>
          <a:p>
            <a:r>
              <a:rPr lang="en-US" dirty="0" smtClean="0"/>
              <a:t>Suppose an individual has an average balance of $1000. What is their probability of default?</a:t>
            </a:r>
          </a:p>
          <a:p>
            <a:endParaRPr lang="en-US" dirty="0" smtClean="0"/>
          </a:p>
          <a:p>
            <a:endParaRPr lang="en-US" dirty="0" smtClean="0"/>
          </a:p>
          <a:p>
            <a:endParaRPr lang="en-US" dirty="0"/>
          </a:p>
          <a:p>
            <a:endParaRPr lang="en-US" dirty="0" smtClean="0"/>
          </a:p>
          <a:p>
            <a:r>
              <a:rPr lang="en-US" dirty="0" smtClean="0"/>
              <a:t>The predicted probability of default for an individual with a balance of $1000 is less than 1%. </a:t>
            </a:r>
          </a:p>
          <a:p>
            <a:endParaRPr lang="en-US" dirty="0" smtClean="0"/>
          </a:p>
          <a:p>
            <a:r>
              <a:rPr lang="en-US" dirty="0" smtClean="0"/>
              <a:t>For a balance of $2000, the probability is much higher, and equals to 0.586 (58.6%).</a:t>
            </a:r>
            <a:endParaRPr lang="en-US" dirty="0"/>
          </a:p>
        </p:txBody>
      </p:sp>
      <p:sp>
        <p:nvSpPr>
          <p:cNvPr id="5" name="Slide Number Placeholder 4"/>
          <p:cNvSpPr>
            <a:spLocks noGrp="1"/>
          </p:cNvSpPr>
          <p:nvPr>
            <p:ph type="sldNum" sz="quarter" idx="12"/>
          </p:nvPr>
        </p:nvSpPr>
        <p:spPr>
          <a:xfrm>
            <a:off x="6457950" y="6365495"/>
            <a:ext cx="2057400" cy="365125"/>
          </a:xfrm>
        </p:spPr>
        <p:txBody>
          <a:bodyPr/>
          <a:lstStyle/>
          <a:p>
            <a:fld id="{E4FFCA10-EE3F-AF4E-9EA4-E5CA2D91A1E4}" type="slidenum">
              <a:rPr lang="en-US" smtClean="0"/>
              <a:t>15</a:t>
            </a:fld>
            <a:endParaRPr lang="en-US"/>
          </a:p>
        </p:txBody>
      </p:sp>
      <p:pic>
        <p:nvPicPr>
          <p:cNvPr id="6" name="Picture 5" descr="predi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518" y="2642616"/>
            <a:ext cx="7822514" cy="1113475"/>
          </a:xfrm>
          <a:prstGeom prst="rect">
            <a:avLst/>
          </a:prstGeom>
        </p:spPr>
      </p:pic>
    </p:spTree>
    <p:extLst>
      <p:ext uri="{BB962C8B-B14F-4D97-AF65-F5344CB8AC3E}">
        <p14:creationId xmlns:p14="http://schemas.microsoft.com/office/powerpoint/2010/main" val="132687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Qualitative Predictors in Logistic Regression</a:t>
            </a:r>
            <a:endParaRPr lang="en-US" b="1" dirty="0">
              <a:solidFill>
                <a:srgbClr val="FF0000"/>
              </a:solidFill>
            </a:endParaRPr>
          </a:p>
        </p:txBody>
      </p:sp>
      <p:sp>
        <p:nvSpPr>
          <p:cNvPr id="3" name="Content Placeholder 2"/>
          <p:cNvSpPr>
            <a:spLocks noGrp="1"/>
          </p:cNvSpPr>
          <p:nvPr>
            <p:ph idx="1"/>
          </p:nvPr>
        </p:nvSpPr>
        <p:spPr>
          <a:xfrm>
            <a:off x="155448" y="1630109"/>
            <a:ext cx="8759952" cy="4351338"/>
          </a:xfrm>
        </p:spPr>
        <p:txBody>
          <a:bodyPr/>
          <a:lstStyle/>
          <a:p>
            <a:r>
              <a:rPr lang="en-US" dirty="0" smtClean="0"/>
              <a:t>We can predict </a:t>
            </a:r>
            <a:r>
              <a:rPr lang="en-US" b="1" dirty="0" smtClean="0"/>
              <a:t>if an individual default by checking if she is a student or not</a:t>
            </a:r>
            <a:r>
              <a:rPr lang="en-US" dirty="0" smtClean="0"/>
              <a:t>. Thus we can use a qualitative variable “Student” coded as (Student = 1, Non-student =0). </a:t>
            </a:r>
          </a:p>
          <a:p>
            <a:r>
              <a:rPr lang="en-US" dirty="0" smtClean="0"/>
              <a:t>b</a:t>
            </a:r>
            <a:r>
              <a:rPr lang="en-US" baseline="-25000" dirty="0" smtClean="0"/>
              <a:t>1 </a:t>
            </a:r>
            <a:r>
              <a:rPr lang="en-US" dirty="0"/>
              <a:t>is </a:t>
            </a:r>
            <a:r>
              <a:rPr lang="en-US" dirty="0" smtClean="0"/>
              <a:t>positive: This indicates students tend to have higher default probabilities than non-students</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16</a:t>
            </a:fld>
            <a:endParaRPr lang="en-US"/>
          </a:p>
        </p:txBody>
      </p:sp>
      <p:pic>
        <p:nvPicPr>
          <p:cNvPr id="6" name="Picture 5" descr="table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275" y="5340099"/>
            <a:ext cx="6169429" cy="986335"/>
          </a:xfrm>
          <a:prstGeom prst="rect">
            <a:avLst/>
          </a:prstGeom>
          <a:effectLst>
            <a:outerShdw blurRad="50800" dist="50800" dir="5400000" algn="ctr" rotWithShape="0">
              <a:srgbClr val="C00000"/>
            </a:outerShdw>
          </a:effectLst>
        </p:spPr>
      </p:pic>
      <p:pic>
        <p:nvPicPr>
          <p:cNvPr id="7" name="Picture 6" descr="predictions-stud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471" y="3813048"/>
            <a:ext cx="6201292" cy="1312977"/>
          </a:xfrm>
          <a:prstGeom prst="rect">
            <a:avLst/>
          </a:prstGeom>
        </p:spPr>
      </p:pic>
    </p:spTree>
    <p:extLst>
      <p:ext uri="{BB962C8B-B14F-4D97-AF65-F5344CB8AC3E}">
        <p14:creationId xmlns:p14="http://schemas.microsoft.com/office/powerpoint/2010/main" val="3445028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Multiple Logistic Regression</a:t>
            </a:r>
          </a:p>
        </p:txBody>
      </p:sp>
      <p:sp>
        <p:nvSpPr>
          <p:cNvPr id="3" name="Content Placeholder 2"/>
          <p:cNvSpPr>
            <a:spLocks noGrp="1"/>
          </p:cNvSpPr>
          <p:nvPr>
            <p:ph idx="1"/>
          </p:nvPr>
        </p:nvSpPr>
        <p:spPr/>
        <p:txBody>
          <a:bodyPr/>
          <a:lstStyle/>
          <a:p>
            <a:r>
              <a:rPr lang="en-US" dirty="0" smtClean="0"/>
              <a:t>We can fit multiple logistic just like regular regression</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17</a:t>
            </a:fld>
            <a:endParaRPr lang="en-US"/>
          </a:p>
        </p:txBody>
      </p:sp>
      <p:pic>
        <p:nvPicPr>
          <p:cNvPr id="9" name="Picture 8" descr="ML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74" y="3059579"/>
            <a:ext cx="8603826" cy="1548998"/>
          </a:xfrm>
          <a:prstGeom prst="rect">
            <a:avLst/>
          </a:prstGeom>
        </p:spPr>
      </p:pic>
    </p:spTree>
    <p:extLst>
      <p:ext uri="{BB962C8B-B14F-4D97-AF65-F5344CB8AC3E}">
        <p14:creationId xmlns:p14="http://schemas.microsoft.com/office/powerpoint/2010/main" val="958551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18</a:t>
            </a:fld>
            <a:endParaRPr lang="en-US"/>
          </a:p>
        </p:txBody>
      </p:sp>
      <p:sp>
        <p:nvSpPr>
          <p:cNvPr id="3" name="Title 1"/>
          <p:cNvSpPr txBox="1">
            <a:spLocks/>
          </p:cNvSpPr>
          <p:nvPr/>
        </p:nvSpPr>
        <p:spPr>
          <a:xfrm>
            <a:off x="685800" y="6096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0000"/>
                </a:solidFill>
              </a:rPr>
              <a:t>Logistic Regression</a:t>
            </a:r>
            <a:endParaRPr lang="en-US" b="1" dirty="0">
              <a:solidFill>
                <a:srgbClr val="FF0000"/>
              </a:solidFill>
            </a:endParaRPr>
          </a:p>
        </p:txBody>
      </p:sp>
      <p:sp>
        <p:nvSpPr>
          <p:cNvPr id="6" name="Content Placeholder 5"/>
          <p:cNvSpPr txBox="1">
            <a:spLocks/>
          </p:cNvSpPr>
          <p:nvPr/>
        </p:nvSpPr>
        <p:spPr>
          <a:xfrm>
            <a:off x="192024" y="1389888"/>
            <a:ext cx="8796528" cy="47061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Logistic response function</a:t>
            </a:r>
          </a:p>
          <a:p>
            <a:endParaRPr lang="en-US" dirty="0" smtClean="0"/>
          </a:p>
          <a:p>
            <a:endParaRPr lang="en-US" dirty="0" smtClean="0"/>
          </a:p>
          <a:p>
            <a:endParaRPr lang="en-US" dirty="0" smtClean="0"/>
          </a:p>
          <a:p>
            <a:pPr marL="274320" lvl="1" indent="-274320">
              <a:spcBef>
                <a:spcPts val="580"/>
              </a:spcBef>
              <a:buClr>
                <a:schemeClr val="accent1"/>
              </a:buClr>
            </a:pPr>
            <a:r>
              <a:rPr lang="en-US" sz="2800" dirty="0" smtClean="0"/>
              <a:t>Interpretation of coefficients</a:t>
            </a:r>
          </a:p>
          <a:p>
            <a:pPr marL="548640" lvl="2" indent="-274320">
              <a:spcBef>
                <a:spcPts val="580"/>
              </a:spcBef>
              <a:buClr>
                <a:schemeClr val="accent1"/>
              </a:buClr>
            </a:pPr>
            <a:r>
              <a:rPr lang="en-US" sz="2800" dirty="0" smtClean="0"/>
              <a:t>If we increase x</a:t>
            </a:r>
            <a:r>
              <a:rPr lang="en-US" sz="2800" baseline="-25000" dirty="0" smtClean="0"/>
              <a:t>1 </a:t>
            </a:r>
            <a:r>
              <a:rPr lang="en-US" sz="2800" dirty="0" smtClean="0"/>
              <a:t>by one unit, holding x</a:t>
            </a:r>
            <a:r>
              <a:rPr lang="en-US" sz="2800" baseline="-25000" dirty="0" smtClean="0"/>
              <a:t>2</a:t>
            </a:r>
            <a:r>
              <a:rPr lang="en-US" sz="2800" dirty="0" smtClean="0"/>
              <a:t>, x</a:t>
            </a:r>
            <a:r>
              <a:rPr lang="en-US" sz="2800" baseline="-25000" dirty="0" smtClean="0"/>
              <a:t>3 </a:t>
            </a:r>
            <a:r>
              <a:rPr lang="en-US" sz="2800" dirty="0" smtClean="0"/>
              <a:t>… </a:t>
            </a:r>
            <a:r>
              <a:rPr lang="en-US" sz="2800" dirty="0" err="1" smtClean="0"/>
              <a:t>x</a:t>
            </a:r>
            <a:r>
              <a:rPr lang="en-US" sz="2800" baseline="-25000" dirty="0" err="1" smtClean="0"/>
              <a:t>q</a:t>
            </a:r>
            <a:r>
              <a:rPr lang="en-US" sz="2800" baseline="-25000" dirty="0" smtClean="0"/>
              <a:t> </a:t>
            </a:r>
            <a:r>
              <a:rPr lang="en-US" sz="2800" dirty="0" smtClean="0"/>
              <a:t>constant, then </a:t>
            </a:r>
            <a:r>
              <a:rPr lang="en-US" sz="2800" dirty="0" err="1" smtClean="0"/>
              <a:t>exp</a:t>
            </a:r>
            <a:r>
              <a:rPr lang="en-US" sz="2800" dirty="0" smtClean="0"/>
              <a:t>(beta</a:t>
            </a:r>
            <a:r>
              <a:rPr lang="en-US" sz="2800" baseline="-25000" dirty="0" smtClean="0"/>
              <a:t>1</a:t>
            </a:r>
            <a:r>
              <a:rPr lang="en-US" sz="2800" dirty="0" smtClean="0"/>
              <a:t>) is the factor by which the odds of belonging to class 1 increase</a:t>
            </a:r>
          </a:p>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47455632"/>
              </p:ext>
            </p:extLst>
          </p:nvPr>
        </p:nvGraphicFramePr>
        <p:xfrm>
          <a:off x="512064" y="2121408"/>
          <a:ext cx="8028432" cy="1128713"/>
        </p:xfrm>
        <a:graphic>
          <a:graphicData uri="http://schemas.openxmlformats.org/presentationml/2006/ole">
            <mc:AlternateContent xmlns:mc="http://schemas.openxmlformats.org/markup-compatibility/2006">
              <mc:Choice xmlns:v="urn:schemas-microsoft-com:vml" Requires="v">
                <p:oleObj spid="_x0000_s3087" name="Document" r:id="rId3" imgW="4112895" imgH="485615" progId="Word.Document.12">
                  <p:embed/>
                </p:oleObj>
              </mc:Choice>
              <mc:Fallback>
                <p:oleObj name="Document" r:id="rId3" imgW="4112895" imgH="485615"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 y="2121408"/>
                        <a:ext cx="8028432" cy="112871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249991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Multiple Logistic Regression- Default Data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Predict Default using:</a:t>
            </a:r>
          </a:p>
          <a:p>
            <a:pPr lvl="1"/>
            <a:r>
              <a:rPr lang="en-US" dirty="0" smtClean="0"/>
              <a:t>Balance (quantitative)</a:t>
            </a:r>
          </a:p>
          <a:p>
            <a:pPr lvl="1"/>
            <a:r>
              <a:rPr lang="en-US" dirty="0" smtClean="0"/>
              <a:t>Income (quantitative)</a:t>
            </a:r>
          </a:p>
          <a:p>
            <a:pPr lvl="1"/>
            <a:r>
              <a:rPr lang="en-US" dirty="0" smtClean="0"/>
              <a:t>Student (qualitative)</a:t>
            </a:r>
          </a:p>
          <a:p>
            <a:pPr lvl="1"/>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19</a:t>
            </a:fld>
            <a:endParaRPr lang="en-US"/>
          </a:p>
        </p:txBody>
      </p:sp>
      <p:pic>
        <p:nvPicPr>
          <p:cNvPr id="6" name="Picture 5" descr="Table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951" y="3741070"/>
            <a:ext cx="5675069" cy="132723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1746161534"/>
              </p:ext>
            </p:extLst>
          </p:nvPr>
        </p:nvGraphicFramePr>
        <p:xfrm>
          <a:off x="477838" y="5565775"/>
          <a:ext cx="7980362" cy="935038"/>
        </p:xfrm>
        <a:graphic>
          <a:graphicData uri="http://schemas.openxmlformats.org/presentationml/2006/ole">
            <mc:AlternateContent xmlns:mc="http://schemas.openxmlformats.org/markup-compatibility/2006">
              <mc:Choice xmlns:v="urn:schemas-microsoft-com:vml" Requires="v">
                <p:oleObj spid="_x0000_s4100" name="Document" r:id="rId4" imgW="4123414" imgH="485521" progId="Word.Document.12">
                  <p:embed/>
                </p:oleObj>
              </mc:Choice>
              <mc:Fallback>
                <p:oleObj name="Document" r:id="rId4" imgW="4123414" imgH="485521" progId="Word.Document.12">
                  <p:embed/>
                  <p:pic>
                    <p:nvPicPr>
                      <p:cNvPr id="0" name=""/>
                      <p:cNvPicPr>
                        <a:picLocks noChangeAspect="1" noChangeArrowheads="1"/>
                      </p:cNvPicPr>
                      <p:nvPr/>
                    </p:nvPicPr>
                    <p:blipFill>
                      <a:blip r:embed="rId5"/>
                      <a:srcRect/>
                      <a:stretch>
                        <a:fillRect/>
                      </a:stretch>
                    </p:blipFill>
                    <p:spPr bwMode="auto">
                      <a:xfrm>
                        <a:off x="477838" y="5565775"/>
                        <a:ext cx="7980362" cy="935038"/>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72909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b="1" dirty="0">
                <a:solidFill>
                  <a:srgbClr val="FF0000"/>
                </a:solidFill>
              </a:rPr>
              <a:t>Logistic Regression</a:t>
            </a:r>
          </a:p>
        </p:txBody>
      </p:sp>
      <p:sp>
        <p:nvSpPr>
          <p:cNvPr id="5" name="Slide Number Placeholder 4"/>
          <p:cNvSpPr>
            <a:spLocks noGrp="1"/>
          </p:cNvSpPr>
          <p:nvPr>
            <p:ph type="sldNum" sz="quarter" idx="12"/>
          </p:nvPr>
        </p:nvSpPr>
        <p:spPr/>
        <p:txBody>
          <a:bodyPr/>
          <a:lstStyle/>
          <a:p>
            <a:fld id="{E4FFCA10-EE3F-AF4E-9EA4-E5CA2D91A1E4}" type="slidenum">
              <a:rPr lang="en-US" smtClean="0"/>
              <a:t>2</a:t>
            </a:fld>
            <a:endParaRPr lang="en-US"/>
          </a:p>
        </p:txBody>
      </p:sp>
    </p:spTree>
    <p:extLst>
      <p:ext uri="{BB962C8B-B14F-4D97-AF65-F5344CB8AC3E}">
        <p14:creationId xmlns:p14="http://schemas.microsoft.com/office/powerpoint/2010/main" val="1633722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Predictions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A student with a credit card balance of $1,500 and an income of $40,000 has an estimated probability of default</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20</a:t>
            </a:fld>
            <a:endParaRPr lang="en-US"/>
          </a:p>
        </p:txBody>
      </p:sp>
      <p:pic>
        <p:nvPicPr>
          <p:cNvPr id="6" name="Picture 5" descr="prediction-ML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3141688"/>
            <a:ext cx="8401707" cy="1157833"/>
          </a:xfrm>
          <a:prstGeom prst="rect">
            <a:avLst/>
          </a:prstGeom>
        </p:spPr>
      </p:pic>
    </p:spTree>
    <p:extLst>
      <p:ext uri="{BB962C8B-B14F-4D97-AF65-F5344CB8AC3E}">
        <p14:creationId xmlns:p14="http://schemas.microsoft.com/office/powerpoint/2010/main" val="1543944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An Apparent Contradiction!</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21</a:t>
            </a:fld>
            <a:endParaRPr lang="en-US"/>
          </a:p>
        </p:txBody>
      </p:sp>
      <p:pic>
        <p:nvPicPr>
          <p:cNvPr id="7" name="Picture 6" descr="Table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23" y="3529584"/>
            <a:ext cx="6618452" cy="1547864"/>
          </a:xfrm>
          <a:prstGeom prst="rect">
            <a:avLst/>
          </a:prstGeom>
        </p:spPr>
      </p:pic>
      <p:pic>
        <p:nvPicPr>
          <p:cNvPr id="8" name="Picture 7" descr="table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19" y="1719072"/>
            <a:ext cx="7005426" cy="1119990"/>
          </a:xfrm>
          <a:prstGeom prst="rect">
            <a:avLst/>
          </a:prstGeom>
        </p:spPr>
      </p:pic>
      <p:sp>
        <p:nvSpPr>
          <p:cNvPr id="9" name="TextBox 8"/>
          <p:cNvSpPr txBox="1"/>
          <p:nvPr/>
        </p:nvSpPr>
        <p:spPr>
          <a:xfrm>
            <a:off x="3519237" y="3243512"/>
            <a:ext cx="992605" cy="300082"/>
          </a:xfrm>
          <a:prstGeom prst="rect">
            <a:avLst/>
          </a:prstGeom>
          <a:noFill/>
        </p:spPr>
        <p:txBody>
          <a:bodyPr wrap="square" rtlCol="0">
            <a:spAutoFit/>
          </a:bodyPr>
          <a:lstStyle/>
          <a:p>
            <a:r>
              <a:rPr lang="en-US" sz="1350" dirty="0"/>
              <a:t>Positive</a:t>
            </a:r>
          </a:p>
        </p:txBody>
      </p:sp>
      <p:sp>
        <p:nvSpPr>
          <p:cNvPr id="10" name="TextBox 9"/>
          <p:cNvSpPr txBox="1"/>
          <p:nvPr/>
        </p:nvSpPr>
        <p:spPr>
          <a:xfrm>
            <a:off x="3337761" y="5322970"/>
            <a:ext cx="992605" cy="300082"/>
          </a:xfrm>
          <a:prstGeom prst="rect">
            <a:avLst/>
          </a:prstGeom>
          <a:noFill/>
        </p:spPr>
        <p:txBody>
          <a:bodyPr wrap="square" rtlCol="0">
            <a:spAutoFit/>
          </a:bodyPr>
          <a:lstStyle/>
          <a:p>
            <a:r>
              <a:rPr lang="en-US" sz="1350" dirty="0"/>
              <a:t>Negative</a:t>
            </a:r>
          </a:p>
        </p:txBody>
      </p:sp>
      <p:sp>
        <p:nvSpPr>
          <p:cNvPr id="11" name="Line 1542"/>
          <p:cNvSpPr>
            <a:spLocks noChangeShapeType="1"/>
          </p:cNvSpPr>
          <p:nvPr/>
        </p:nvSpPr>
        <p:spPr bwMode="auto">
          <a:xfrm flipH="1" flipV="1">
            <a:off x="3730149" y="2715210"/>
            <a:ext cx="238346" cy="512621"/>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2" name="Line 1542"/>
          <p:cNvSpPr>
            <a:spLocks noChangeShapeType="1"/>
          </p:cNvSpPr>
          <p:nvPr/>
        </p:nvSpPr>
        <p:spPr bwMode="auto">
          <a:xfrm flipH="1" flipV="1">
            <a:off x="3771897" y="4994955"/>
            <a:ext cx="132347" cy="40822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Tree>
    <p:extLst>
      <p:ext uri="{BB962C8B-B14F-4D97-AF65-F5344CB8AC3E}">
        <p14:creationId xmlns:p14="http://schemas.microsoft.com/office/powerpoint/2010/main" val="4225775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498" y="90806"/>
            <a:ext cx="7886700" cy="1325563"/>
          </a:xfrm>
        </p:spPr>
        <p:txBody>
          <a:bodyPr>
            <a:normAutofit/>
          </a:bodyPr>
          <a:lstStyle/>
          <a:p>
            <a:pPr algn="ctr"/>
            <a:r>
              <a:rPr lang="en-US" b="1" dirty="0" smtClean="0">
                <a:solidFill>
                  <a:srgbClr val="FF0000"/>
                </a:solidFill>
              </a:rPr>
              <a:t>Students (Orange) vs. </a:t>
            </a:r>
            <a:br>
              <a:rPr lang="en-US" b="1" dirty="0" smtClean="0">
                <a:solidFill>
                  <a:srgbClr val="FF0000"/>
                </a:solidFill>
              </a:rPr>
            </a:br>
            <a:r>
              <a:rPr lang="en-US" b="1" dirty="0" smtClean="0">
                <a:solidFill>
                  <a:srgbClr val="FF0000"/>
                </a:solidFill>
              </a:rPr>
              <a:t>Non-students (Blue)</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22</a:t>
            </a:fld>
            <a:endParaRPr lang="en-US"/>
          </a:p>
        </p:txBody>
      </p:sp>
      <p:pic>
        <p:nvPicPr>
          <p:cNvPr id="6" name="Picture 5" descr="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36" y="1277446"/>
            <a:ext cx="7260336" cy="3749884"/>
          </a:xfrm>
          <a:prstGeom prst="rect">
            <a:avLst/>
          </a:prstGeom>
        </p:spPr>
      </p:pic>
      <p:sp>
        <p:nvSpPr>
          <p:cNvPr id="3" name="TextBox 2"/>
          <p:cNvSpPr txBox="1"/>
          <p:nvPr/>
        </p:nvSpPr>
        <p:spPr>
          <a:xfrm>
            <a:off x="950976" y="5184648"/>
            <a:ext cx="7223760" cy="1200329"/>
          </a:xfrm>
          <a:prstGeom prst="rect">
            <a:avLst/>
          </a:prstGeom>
          <a:noFill/>
        </p:spPr>
        <p:txBody>
          <a:bodyPr wrap="square" rtlCol="0">
            <a:spAutoFit/>
          </a:bodyPr>
          <a:lstStyle/>
          <a:p>
            <a:r>
              <a:rPr lang="en-US" dirty="0" smtClean="0">
                <a:solidFill>
                  <a:srgbClr val="FF3300"/>
                </a:solidFill>
              </a:rPr>
              <a:t>Orange: Students</a:t>
            </a:r>
          </a:p>
          <a:p>
            <a:r>
              <a:rPr lang="en-US" dirty="0" smtClean="0">
                <a:solidFill>
                  <a:schemeClr val="accent1">
                    <a:lumMod val="75000"/>
                  </a:schemeClr>
                </a:solidFill>
              </a:rPr>
              <a:t>Blue: non-Students</a:t>
            </a:r>
          </a:p>
          <a:p>
            <a:r>
              <a:rPr lang="en-US" dirty="0" smtClean="0"/>
              <a:t>Solid lines: display default rate as a function of balance</a:t>
            </a:r>
          </a:p>
          <a:p>
            <a:r>
              <a:rPr lang="en-US" dirty="0" smtClean="0"/>
              <a:t>Broken lines: overall default rates</a:t>
            </a:r>
            <a:endParaRPr lang="en-US" dirty="0"/>
          </a:p>
        </p:txBody>
      </p:sp>
    </p:spTree>
    <p:extLst>
      <p:ext uri="{BB962C8B-B14F-4D97-AF65-F5344CB8AC3E}">
        <p14:creationId xmlns:p14="http://schemas.microsoft.com/office/powerpoint/2010/main" val="31751773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074" y="81662"/>
            <a:ext cx="7886700" cy="1325563"/>
          </a:xfrm>
        </p:spPr>
        <p:txBody>
          <a:bodyPr/>
          <a:lstStyle/>
          <a:p>
            <a:pPr algn="ctr"/>
            <a:r>
              <a:rPr lang="en-US" b="1" dirty="0" smtClean="0">
                <a:solidFill>
                  <a:srgbClr val="FF0000"/>
                </a:solidFill>
              </a:rPr>
              <a:t>To whom should credit be offered?</a:t>
            </a:r>
            <a:endParaRPr lang="en-US" b="1" dirty="0">
              <a:solidFill>
                <a:srgbClr val="FF0000"/>
              </a:solidFill>
            </a:endParaRPr>
          </a:p>
        </p:txBody>
      </p:sp>
      <p:sp>
        <p:nvSpPr>
          <p:cNvPr id="3" name="Content Placeholder 2"/>
          <p:cNvSpPr>
            <a:spLocks noGrp="1"/>
          </p:cNvSpPr>
          <p:nvPr>
            <p:ph idx="1"/>
          </p:nvPr>
        </p:nvSpPr>
        <p:spPr>
          <a:xfrm>
            <a:off x="246888" y="1505585"/>
            <a:ext cx="8622792" cy="4351338"/>
          </a:xfrm>
        </p:spPr>
        <p:txBody>
          <a:bodyPr/>
          <a:lstStyle/>
          <a:p>
            <a:r>
              <a:rPr lang="en-US" dirty="0" smtClean="0">
                <a:solidFill>
                  <a:srgbClr val="FF0000"/>
                </a:solidFill>
              </a:rPr>
              <a:t>A student is risker </a:t>
            </a:r>
            <a:r>
              <a:rPr lang="en-US" dirty="0" smtClean="0"/>
              <a:t>than non students </a:t>
            </a:r>
            <a:r>
              <a:rPr lang="en-US" dirty="0" smtClean="0">
                <a:solidFill>
                  <a:srgbClr val="FF0000"/>
                </a:solidFill>
              </a:rPr>
              <a:t>if no information about the credit card balance is available</a:t>
            </a:r>
          </a:p>
          <a:p>
            <a:r>
              <a:rPr lang="en-US" dirty="0" smtClean="0"/>
              <a:t>However</a:t>
            </a:r>
            <a:r>
              <a:rPr lang="en-US" dirty="0" smtClean="0"/>
              <a:t>, that student is less risky than a non student with the same credit card balance!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23</a:t>
            </a:fld>
            <a:endParaRPr lang="en-US"/>
          </a:p>
        </p:txBody>
      </p:sp>
      <p:pic>
        <p:nvPicPr>
          <p:cNvPr id="6" name="Picture 5" descr="4.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505" y="3310128"/>
            <a:ext cx="6497080" cy="3355671"/>
          </a:xfrm>
          <a:prstGeom prst="rect">
            <a:avLst/>
          </a:prstGeom>
        </p:spPr>
      </p:pic>
    </p:spTree>
    <p:extLst>
      <p:ext uri="{BB962C8B-B14F-4D97-AF65-F5344CB8AC3E}">
        <p14:creationId xmlns:p14="http://schemas.microsoft.com/office/powerpoint/2010/main" val="222980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24</a:t>
            </a:fld>
            <a:endParaRPr lang="en-US"/>
          </a:p>
        </p:txBody>
      </p:sp>
    </p:spTree>
    <p:extLst>
      <p:ext uri="{BB962C8B-B14F-4D97-AF65-F5344CB8AC3E}">
        <p14:creationId xmlns:p14="http://schemas.microsoft.com/office/powerpoint/2010/main" val="4250762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8101584" cy="2387600"/>
          </a:xfrm>
        </p:spPr>
        <p:txBody>
          <a:bodyPr>
            <a:normAutofit/>
          </a:bodyPr>
          <a:lstStyle/>
          <a:p>
            <a:r>
              <a:rPr lang="en-US" sz="4000" b="1" dirty="0">
                <a:solidFill>
                  <a:srgbClr val="FF0000"/>
                </a:solidFill>
              </a:rPr>
              <a:t>Linear Discriminant Analysis (LDA)   &amp; </a:t>
            </a:r>
            <a:br>
              <a:rPr lang="en-US" sz="4000" b="1" dirty="0">
                <a:solidFill>
                  <a:srgbClr val="FF0000"/>
                </a:solidFill>
              </a:rPr>
            </a:br>
            <a:r>
              <a:rPr lang="en-US" sz="4000" b="1" dirty="0">
                <a:solidFill>
                  <a:srgbClr val="FF0000"/>
                </a:solidFill>
              </a:rPr>
              <a:t/>
            </a:r>
            <a:br>
              <a:rPr lang="en-US" sz="4000" b="1" dirty="0">
                <a:solidFill>
                  <a:srgbClr val="FF0000"/>
                </a:solidFill>
              </a:rPr>
            </a:br>
            <a:r>
              <a:rPr lang="en-US" sz="4000" b="1" dirty="0">
                <a:solidFill>
                  <a:srgbClr val="FF0000"/>
                </a:solidFill>
              </a:rPr>
              <a:t>Quadratic Discriminant </a:t>
            </a:r>
            <a:r>
              <a:rPr lang="en-US" sz="4000" b="1" dirty="0" smtClean="0">
                <a:solidFill>
                  <a:srgbClr val="FF0000"/>
                </a:solidFill>
              </a:rPr>
              <a:t>Analysis (QDA</a:t>
            </a:r>
            <a:r>
              <a:rPr lang="en-US" sz="4000" b="1" dirty="0">
                <a:solidFill>
                  <a:srgbClr val="FF0000"/>
                </a:solidFill>
              </a:rPr>
              <a:t>)</a:t>
            </a:r>
          </a:p>
        </p:txBody>
      </p:sp>
      <p:sp>
        <p:nvSpPr>
          <p:cNvPr id="3" name="Subtitle 2"/>
          <p:cNvSpPr>
            <a:spLocks noGrp="1"/>
          </p:cNvSpPr>
          <p:nvPr>
            <p:ph type="subTitle" idx="1"/>
          </p:nvPr>
        </p:nvSpPr>
        <p:spPr/>
        <p:txBody>
          <a:bodyPr/>
          <a:lstStyle/>
          <a:p>
            <a:endParaRPr lang="en-US" dirty="0" smtClean="0"/>
          </a:p>
        </p:txBody>
      </p:sp>
      <p:sp>
        <p:nvSpPr>
          <p:cNvPr id="5" name="Slide Number Placeholder 4"/>
          <p:cNvSpPr>
            <a:spLocks noGrp="1"/>
          </p:cNvSpPr>
          <p:nvPr>
            <p:ph type="sldNum" sz="quarter" idx="12"/>
          </p:nvPr>
        </p:nvSpPr>
        <p:spPr/>
        <p:txBody>
          <a:bodyPr/>
          <a:lstStyle/>
          <a:p>
            <a:fld id="{E4FFCA10-EE3F-AF4E-9EA4-E5CA2D91A1E4}" type="slidenum">
              <a:rPr lang="en-US" smtClean="0"/>
              <a:t>25</a:t>
            </a:fld>
            <a:endParaRPr lang="en-US"/>
          </a:p>
        </p:txBody>
      </p:sp>
    </p:spTree>
    <p:extLst>
      <p:ext uri="{BB962C8B-B14F-4D97-AF65-F5344CB8AC3E}">
        <p14:creationId xmlns:p14="http://schemas.microsoft.com/office/powerpoint/2010/main" val="3817618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Outline</a:t>
            </a:r>
            <a:endParaRPr lang="en-US" b="1" dirty="0">
              <a:solidFill>
                <a:srgbClr val="FF0000"/>
              </a:solidFill>
            </a:endParaRPr>
          </a:p>
        </p:txBody>
      </p:sp>
      <p:sp>
        <p:nvSpPr>
          <p:cNvPr id="3" name="Content Placeholder 2"/>
          <p:cNvSpPr>
            <a:spLocks noGrp="1"/>
          </p:cNvSpPr>
          <p:nvPr>
            <p:ph idx="1"/>
          </p:nvPr>
        </p:nvSpPr>
        <p:spPr/>
        <p:txBody>
          <a:bodyPr/>
          <a:lstStyle/>
          <a:p>
            <a:pPr>
              <a:buFont typeface="Wingdings" charset="2"/>
              <a:buChar char="Ø"/>
            </a:pPr>
            <a:endParaRPr lang="en-US" dirty="0" smtClean="0"/>
          </a:p>
          <a:p>
            <a:pPr>
              <a:buFont typeface="Wingdings" charset="2"/>
              <a:buChar char="Ø"/>
            </a:pPr>
            <a:endParaRPr lang="en-US" dirty="0" smtClean="0"/>
          </a:p>
        </p:txBody>
      </p:sp>
      <p:sp>
        <p:nvSpPr>
          <p:cNvPr id="5" name="Slide Number Placeholder 4"/>
          <p:cNvSpPr>
            <a:spLocks noGrp="1"/>
          </p:cNvSpPr>
          <p:nvPr>
            <p:ph type="sldNum" sz="quarter" idx="12"/>
          </p:nvPr>
        </p:nvSpPr>
        <p:spPr/>
        <p:txBody>
          <a:bodyPr/>
          <a:lstStyle/>
          <a:p>
            <a:fld id="{E4FFCA10-EE3F-AF4E-9EA4-E5CA2D91A1E4}" type="slidenum">
              <a:rPr lang="en-US" smtClean="0"/>
              <a:t>26</a:t>
            </a:fld>
            <a:endParaRPr lang="en-US"/>
          </a:p>
        </p:txBody>
      </p:sp>
      <p:sp>
        <p:nvSpPr>
          <p:cNvPr id="6" name="Content Placeholder 2"/>
          <p:cNvSpPr txBox="1">
            <a:spLocks/>
          </p:cNvSpPr>
          <p:nvPr/>
        </p:nvSpPr>
        <p:spPr>
          <a:xfrm>
            <a:off x="274320" y="1964041"/>
            <a:ext cx="8430768" cy="4347857"/>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800" dirty="0"/>
              <a:t>Overview of LDA</a:t>
            </a:r>
          </a:p>
          <a:p>
            <a:r>
              <a:rPr lang="en-US" sz="2800" dirty="0"/>
              <a:t>Why not Logistic Regression?</a:t>
            </a:r>
          </a:p>
          <a:p>
            <a:r>
              <a:rPr lang="en-US" sz="2800" dirty="0"/>
              <a:t>Estimating Bayes’ Classifier</a:t>
            </a:r>
          </a:p>
          <a:p>
            <a:r>
              <a:rPr lang="en-US" sz="2800" dirty="0"/>
              <a:t>LDA Example with One Predictor (p=1)</a:t>
            </a:r>
          </a:p>
          <a:p>
            <a:r>
              <a:rPr lang="en-US" sz="2800" dirty="0"/>
              <a:t>LDA Example with more than One Predictor (P&gt;1)</a:t>
            </a:r>
          </a:p>
          <a:p>
            <a:r>
              <a:rPr lang="en-US" sz="2800" dirty="0"/>
              <a:t>LDA on Default Data</a:t>
            </a:r>
          </a:p>
          <a:p>
            <a:r>
              <a:rPr lang="en-US" sz="2800" dirty="0"/>
              <a:t>Overview of QDA</a:t>
            </a:r>
          </a:p>
          <a:p>
            <a:r>
              <a:rPr lang="en-US" sz="2800" dirty="0"/>
              <a:t>Comparison between LDA and QDA</a:t>
            </a:r>
          </a:p>
          <a:p>
            <a:endParaRPr lang="en-US" sz="1800" dirty="0"/>
          </a:p>
          <a:p>
            <a:endParaRPr lang="en-US" sz="1800" dirty="0"/>
          </a:p>
        </p:txBody>
      </p:sp>
    </p:spTree>
    <p:extLst>
      <p:ext uri="{BB962C8B-B14F-4D97-AF65-F5344CB8AC3E}">
        <p14:creationId xmlns:p14="http://schemas.microsoft.com/office/powerpoint/2010/main" val="366058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Linear Discriminant Analysis </a:t>
            </a:r>
            <a:endParaRPr lang="en-US" b="1" dirty="0">
              <a:solidFill>
                <a:srgbClr val="FF0000"/>
              </a:solidFill>
            </a:endParaRPr>
          </a:p>
        </p:txBody>
      </p:sp>
      <p:sp>
        <p:nvSpPr>
          <p:cNvPr id="3" name="Content Placeholder 2"/>
          <p:cNvSpPr>
            <a:spLocks noGrp="1"/>
          </p:cNvSpPr>
          <p:nvPr>
            <p:ph idx="1"/>
          </p:nvPr>
        </p:nvSpPr>
        <p:spPr>
          <a:xfrm>
            <a:off x="173736" y="1834769"/>
            <a:ext cx="8814816" cy="4351338"/>
          </a:xfrm>
        </p:spPr>
        <p:txBody>
          <a:bodyPr>
            <a:normAutofit/>
          </a:bodyPr>
          <a:lstStyle/>
          <a:p>
            <a:r>
              <a:rPr lang="en-US" sz="3600" dirty="0" smtClean="0"/>
              <a:t>LDA  undertakes the same task as Logistic Regression. It classifies data based on categorical variables </a:t>
            </a:r>
          </a:p>
          <a:p>
            <a:pPr lvl="1"/>
            <a:r>
              <a:rPr lang="en-US" sz="3600" dirty="0" smtClean="0"/>
              <a:t>Making profit or not</a:t>
            </a:r>
          </a:p>
          <a:p>
            <a:pPr lvl="1"/>
            <a:r>
              <a:rPr lang="en-US" sz="3600" dirty="0" smtClean="0"/>
              <a:t>Buy a product or not</a:t>
            </a:r>
          </a:p>
          <a:p>
            <a:pPr lvl="1"/>
            <a:r>
              <a:rPr lang="en-US" sz="3600" dirty="0" smtClean="0"/>
              <a:t>Satisfied customer or not</a:t>
            </a:r>
          </a:p>
          <a:p>
            <a:pPr lvl="1"/>
            <a:r>
              <a:rPr lang="en-US" sz="3600" dirty="0" smtClean="0"/>
              <a:t>Political party voting intention</a:t>
            </a:r>
            <a:endParaRPr lang="en-US" sz="3600" dirty="0"/>
          </a:p>
        </p:txBody>
      </p:sp>
      <p:sp>
        <p:nvSpPr>
          <p:cNvPr id="5" name="Slide Number Placeholder 4"/>
          <p:cNvSpPr>
            <a:spLocks noGrp="1"/>
          </p:cNvSpPr>
          <p:nvPr>
            <p:ph type="sldNum" sz="quarter" idx="12"/>
          </p:nvPr>
        </p:nvSpPr>
        <p:spPr/>
        <p:txBody>
          <a:bodyPr/>
          <a:lstStyle/>
          <a:p>
            <a:fld id="{E4FFCA10-EE3F-AF4E-9EA4-E5CA2D91A1E4}" type="slidenum">
              <a:rPr lang="en-US" smtClean="0"/>
              <a:t>27</a:t>
            </a:fld>
            <a:endParaRPr lang="en-US"/>
          </a:p>
        </p:txBody>
      </p:sp>
    </p:spTree>
    <p:extLst>
      <p:ext uri="{BB962C8B-B14F-4D97-AF65-F5344CB8AC3E}">
        <p14:creationId xmlns:p14="http://schemas.microsoft.com/office/powerpoint/2010/main" val="535583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Why Linear? Why Discriminant? </a:t>
            </a:r>
            <a:endParaRPr lang="en-US" b="1" dirty="0">
              <a:solidFill>
                <a:srgbClr val="FF0000"/>
              </a:solidFill>
            </a:endParaRPr>
          </a:p>
        </p:txBody>
      </p:sp>
      <p:sp>
        <p:nvSpPr>
          <p:cNvPr id="3" name="Content Placeholder 2"/>
          <p:cNvSpPr>
            <a:spLocks noGrp="1"/>
          </p:cNvSpPr>
          <p:nvPr>
            <p:ph idx="1"/>
          </p:nvPr>
        </p:nvSpPr>
        <p:spPr>
          <a:xfrm>
            <a:off x="628650" y="1490472"/>
            <a:ext cx="7886700" cy="4686491"/>
          </a:xfrm>
        </p:spPr>
        <p:txBody>
          <a:bodyPr>
            <a:normAutofit lnSpcReduction="10000"/>
          </a:bodyPr>
          <a:lstStyle/>
          <a:p>
            <a:r>
              <a:rPr lang="en-US" dirty="0" smtClean="0"/>
              <a:t>LDA involves the determination of linear equation (just like linear regression) that will predict which group the case belongs to.</a:t>
            </a:r>
          </a:p>
          <a:p>
            <a:endParaRPr lang="en-US" dirty="0"/>
          </a:p>
          <a:p>
            <a:endParaRPr lang="en-US" dirty="0" smtClean="0"/>
          </a:p>
          <a:p>
            <a:endParaRPr lang="en-US" dirty="0"/>
          </a:p>
          <a:p>
            <a:pPr lvl="1"/>
            <a:r>
              <a:rPr lang="en-US" sz="2800" dirty="0" smtClean="0"/>
              <a:t>D: discriminant function</a:t>
            </a:r>
          </a:p>
          <a:p>
            <a:pPr lvl="1"/>
            <a:r>
              <a:rPr lang="en-US" sz="2800" dirty="0" smtClean="0"/>
              <a:t>v: discriminant coefficient or weight for the variable</a:t>
            </a:r>
          </a:p>
          <a:p>
            <a:pPr lvl="1"/>
            <a:r>
              <a:rPr lang="en-US" sz="2800" dirty="0" smtClean="0"/>
              <a:t>X: variable</a:t>
            </a:r>
          </a:p>
          <a:p>
            <a:pPr lvl="1"/>
            <a:r>
              <a:rPr lang="en-US" sz="2800" dirty="0" smtClean="0"/>
              <a:t>a: constant  </a:t>
            </a:r>
          </a:p>
          <a:p>
            <a:pPr lvl="3"/>
            <a:endParaRPr lang="en-US" dirty="0" smtClean="0"/>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28</a:t>
            </a:fld>
            <a:endParaRPr lang="en-US"/>
          </a:p>
        </p:txBody>
      </p:sp>
      <p:graphicFrame>
        <p:nvGraphicFramePr>
          <p:cNvPr id="6" name="Object 4"/>
          <p:cNvGraphicFramePr>
            <a:graphicFrameLocks noChangeAspect="1"/>
          </p:cNvGraphicFramePr>
          <p:nvPr>
            <p:extLst/>
          </p:nvPr>
        </p:nvGraphicFramePr>
        <p:xfrm>
          <a:off x="2720503" y="3006712"/>
          <a:ext cx="3842147" cy="560784"/>
        </p:xfrm>
        <a:graphic>
          <a:graphicData uri="http://schemas.openxmlformats.org/presentationml/2006/ole">
            <mc:AlternateContent xmlns:mc="http://schemas.openxmlformats.org/markup-compatibility/2006">
              <mc:Choice xmlns:v="urn:schemas-microsoft-com:vml" Requires="v">
                <p:oleObj spid="_x0000_s1071" name="Equation" r:id="rId3" imgW="1739900" imgH="215900" progId="Equation.3">
                  <p:embed/>
                </p:oleObj>
              </mc:Choice>
              <mc:Fallback>
                <p:oleObj name="Equation" r:id="rId3" imgW="1739900" imgH="215900" progId="Equation.3">
                  <p:embed/>
                  <p:pic>
                    <p:nvPicPr>
                      <p:cNvPr id="0" name=""/>
                      <p:cNvPicPr>
                        <a:picLocks noChangeAspect="1" noChangeArrowheads="1"/>
                      </p:cNvPicPr>
                      <p:nvPr/>
                    </p:nvPicPr>
                    <p:blipFill>
                      <a:blip r:embed="rId4"/>
                      <a:srcRect/>
                      <a:stretch>
                        <a:fillRect/>
                      </a:stretch>
                    </p:blipFill>
                    <p:spPr bwMode="auto">
                      <a:xfrm>
                        <a:off x="2720503" y="3006712"/>
                        <a:ext cx="3842147" cy="560784"/>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538669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786" y="99951"/>
            <a:ext cx="7886700" cy="787018"/>
          </a:xfrm>
        </p:spPr>
        <p:txBody>
          <a:bodyPr>
            <a:normAutofit/>
          </a:bodyPr>
          <a:lstStyle/>
          <a:p>
            <a:pPr algn="ctr"/>
            <a:r>
              <a:rPr lang="en-US" b="1" dirty="0" smtClean="0">
                <a:solidFill>
                  <a:srgbClr val="FF0000"/>
                </a:solidFill>
              </a:rPr>
              <a:t>Purpose of LDA</a:t>
            </a:r>
            <a:endParaRPr lang="en-US" b="1" dirty="0">
              <a:solidFill>
                <a:srgbClr val="FF0000"/>
              </a:solidFill>
            </a:endParaRPr>
          </a:p>
        </p:txBody>
      </p:sp>
      <p:sp>
        <p:nvSpPr>
          <p:cNvPr id="3" name="Content Placeholder 2"/>
          <p:cNvSpPr>
            <a:spLocks noGrp="1"/>
          </p:cNvSpPr>
          <p:nvPr>
            <p:ph idx="1"/>
          </p:nvPr>
        </p:nvSpPr>
        <p:spPr>
          <a:xfrm>
            <a:off x="473202" y="993520"/>
            <a:ext cx="8414766" cy="4794631"/>
          </a:xfrm>
        </p:spPr>
        <p:txBody>
          <a:bodyPr>
            <a:normAutofit fontScale="92500"/>
          </a:bodyPr>
          <a:lstStyle/>
          <a:p>
            <a:r>
              <a:rPr lang="en-US" dirty="0" smtClean="0"/>
              <a:t>Choose the v’s in a way to </a:t>
            </a:r>
            <a:r>
              <a:rPr lang="en-US" b="1" i="1" dirty="0" smtClean="0">
                <a:solidFill>
                  <a:srgbClr val="FF0000"/>
                </a:solidFill>
              </a:rPr>
              <a:t>maximize the distance between the means of different categories</a:t>
            </a:r>
          </a:p>
          <a:p>
            <a:pPr marL="0" indent="0">
              <a:buNone/>
            </a:pPr>
            <a:endParaRPr lang="en-US" dirty="0" smtClean="0"/>
          </a:p>
          <a:p>
            <a:r>
              <a:rPr lang="en-US" b="1" i="1" dirty="0" smtClean="0">
                <a:solidFill>
                  <a:srgbClr val="FF0000"/>
                </a:solidFill>
              </a:rPr>
              <a:t>Good predictors tend to have large v’s </a:t>
            </a:r>
            <a:r>
              <a:rPr lang="en-US" dirty="0" smtClean="0"/>
              <a:t>(weight)</a:t>
            </a:r>
          </a:p>
          <a:p>
            <a:endParaRPr lang="en-US" dirty="0" smtClean="0"/>
          </a:p>
          <a:p>
            <a:r>
              <a:rPr lang="en-US" dirty="0" smtClean="0"/>
              <a:t>We want to discriminate between the different categories</a:t>
            </a:r>
          </a:p>
          <a:p>
            <a:endParaRPr lang="en-US" dirty="0"/>
          </a:p>
          <a:p>
            <a:r>
              <a:rPr lang="en-US" dirty="0" smtClean="0"/>
              <a:t>Think of food recipe. Changing the proportions (weights) of the ingredients will change the characteristics of the finished cakes. Hopefully that will produce different types of cake!</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29</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5945" y="5704617"/>
            <a:ext cx="1705791" cy="112408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76280" y="4095720"/>
              <a:ext cx="6998040" cy="2197440"/>
            </p14:xfrm>
          </p:contentPart>
        </mc:Choice>
        <mc:Fallback xmlns="">
          <p:pic>
            <p:nvPicPr>
              <p:cNvPr id="4" name="Ink 3"/>
              <p:cNvPicPr/>
              <p:nvPr/>
            </p:nvPicPr>
            <p:blipFill>
              <a:blip r:embed="rId5"/>
              <a:stretch>
                <a:fillRect/>
              </a:stretch>
            </p:blipFill>
            <p:spPr>
              <a:xfrm>
                <a:off x="466920" y="4086360"/>
                <a:ext cx="7016760" cy="2216160"/>
              </a:xfrm>
              <a:prstGeom prst="rect">
                <a:avLst/>
              </a:prstGeom>
            </p:spPr>
          </p:pic>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1846387820"/>
              </p:ext>
            </p:extLst>
          </p:nvPr>
        </p:nvGraphicFramePr>
        <p:xfrm>
          <a:off x="2592487" y="2750680"/>
          <a:ext cx="3488273" cy="509134"/>
        </p:xfrm>
        <a:graphic>
          <a:graphicData uri="http://schemas.openxmlformats.org/presentationml/2006/ole">
            <mc:AlternateContent xmlns:mc="http://schemas.openxmlformats.org/markup-compatibility/2006">
              <mc:Choice xmlns:v="urn:schemas-microsoft-com:vml" Requires="v">
                <p:oleObj spid="_x0000_s5123" name="Equation" r:id="rId6" imgW="1739900" imgH="215900" progId="Equation.3">
                  <p:embed/>
                </p:oleObj>
              </mc:Choice>
              <mc:Fallback>
                <p:oleObj name="Equation" r:id="rId6" imgW="1739900" imgH="215900" progId="Equation.3">
                  <p:embed/>
                  <p:pic>
                    <p:nvPicPr>
                      <p:cNvPr id="0" name=""/>
                      <p:cNvPicPr>
                        <a:picLocks noChangeAspect="1" noChangeArrowheads="1"/>
                      </p:cNvPicPr>
                      <p:nvPr/>
                    </p:nvPicPr>
                    <p:blipFill>
                      <a:blip r:embed="rId5"/>
                      <a:srcRect/>
                      <a:stretch>
                        <a:fillRect/>
                      </a:stretch>
                    </p:blipFill>
                    <p:spPr bwMode="auto">
                      <a:xfrm>
                        <a:off x="2592487" y="2750680"/>
                        <a:ext cx="3488273" cy="509134"/>
                      </a:xfrm>
                      <a:prstGeom prst="rect">
                        <a:avLst/>
                      </a:prstGeom>
                      <a:solidFill>
                        <a:srgbClr val="FFFFFF"/>
                      </a:solidFill>
                      <a:ln w="25400">
                        <a:solidFill>
                          <a:srgbClr val="000000"/>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181205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smtClean="0">
                <a:solidFill>
                  <a:srgbClr val="FF0000"/>
                </a:solidFill>
              </a:rPr>
              <a:t>Outline</a:t>
            </a:r>
            <a:endParaRPr lang="en-US" sz="5400" b="1" dirty="0">
              <a:solidFill>
                <a:srgbClr val="FF0000"/>
              </a:solidFill>
            </a:endParaRPr>
          </a:p>
        </p:txBody>
      </p:sp>
      <p:sp>
        <p:nvSpPr>
          <p:cNvPr id="3" name="Content Placeholder 2"/>
          <p:cNvSpPr>
            <a:spLocks noGrp="1"/>
          </p:cNvSpPr>
          <p:nvPr>
            <p:ph idx="1"/>
          </p:nvPr>
        </p:nvSpPr>
        <p:spPr/>
        <p:txBody>
          <a:bodyPr>
            <a:normAutofit lnSpcReduction="10000"/>
          </a:bodyPr>
          <a:lstStyle/>
          <a:p>
            <a:pPr>
              <a:buFont typeface="Wingdings" charset="2"/>
              <a:buChar char="Ø"/>
            </a:pPr>
            <a:r>
              <a:rPr lang="en-US" dirty="0" smtClean="0"/>
              <a:t>Cases: </a:t>
            </a:r>
          </a:p>
          <a:p>
            <a:pPr lvl="1">
              <a:buFont typeface="Wingdings" charset="2"/>
              <a:buChar char="Ø"/>
            </a:pPr>
            <a:r>
              <a:rPr lang="en-US" dirty="0" smtClean="0"/>
              <a:t>Orange Juice Brand Preference</a:t>
            </a:r>
          </a:p>
          <a:p>
            <a:pPr lvl="1">
              <a:buFont typeface="Wingdings" charset="2"/>
              <a:buChar char="Ø"/>
            </a:pPr>
            <a:r>
              <a:rPr lang="en-US" dirty="0" smtClean="0"/>
              <a:t>Credit Card Default Data</a:t>
            </a:r>
          </a:p>
          <a:p>
            <a:pPr>
              <a:buFont typeface="Wingdings" charset="2"/>
              <a:buChar char="Ø"/>
            </a:pPr>
            <a:r>
              <a:rPr lang="en-US" dirty="0" smtClean="0"/>
              <a:t>Why Not Linear Regression?</a:t>
            </a:r>
          </a:p>
          <a:p>
            <a:pPr>
              <a:buFont typeface="Wingdings" charset="2"/>
              <a:buChar char="Ø"/>
            </a:pPr>
            <a:r>
              <a:rPr lang="en-US" dirty="0" smtClean="0"/>
              <a:t>Simple Logistic Regression</a:t>
            </a:r>
          </a:p>
          <a:p>
            <a:pPr lvl="1">
              <a:buFont typeface="Wingdings" charset="2"/>
              <a:buChar char="Ø"/>
            </a:pPr>
            <a:r>
              <a:rPr lang="en-US" dirty="0" smtClean="0"/>
              <a:t>Logistic Function</a:t>
            </a:r>
          </a:p>
          <a:p>
            <a:pPr lvl="1">
              <a:buFont typeface="Wingdings" charset="2"/>
              <a:buChar char="Ø"/>
            </a:pPr>
            <a:r>
              <a:rPr lang="en-US" dirty="0"/>
              <a:t> </a:t>
            </a:r>
            <a:r>
              <a:rPr lang="en-US" dirty="0" smtClean="0"/>
              <a:t>Interpreting the coefficients</a:t>
            </a:r>
          </a:p>
          <a:p>
            <a:pPr lvl="1">
              <a:buFont typeface="Wingdings" charset="2"/>
              <a:buChar char="Ø"/>
            </a:pPr>
            <a:r>
              <a:rPr lang="en-US" dirty="0" smtClean="0"/>
              <a:t>Making Predictions</a:t>
            </a:r>
          </a:p>
          <a:p>
            <a:pPr lvl="1">
              <a:buFont typeface="Wingdings" charset="2"/>
              <a:buChar char="Ø"/>
            </a:pPr>
            <a:r>
              <a:rPr lang="en-US" dirty="0" smtClean="0"/>
              <a:t>Adding Qualitative Predictors</a:t>
            </a:r>
          </a:p>
          <a:p>
            <a:pPr>
              <a:buFont typeface="Wingdings" charset="2"/>
              <a:buChar char="Ø"/>
            </a:pPr>
            <a:r>
              <a:rPr lang="en-US" dirty="0" smtClean="0"/>
              <a:t>Multiple Logistic Regression</a:t>
            </a:r>
          </a:p>
          <a:p>
            <a:pPr>
              <a:buFont typeface="Wingdings" charset="2"/>
              <a:buChar char="Ø"/>
            </a:pPr>
            <a:endParaRPr lang="en-US" dirty="0" smtClean="0"/>
          </a:p>
          <a:p>
            <a:pPr>
              <a:buFont typeface="Wingdings" charset="2"/>
              <a:buChar char="Ø"/>
            </a:pPr>
            <a:endParaRPr lang="en-US" dirty="0" smtClean="0"/>
          </a:p>
        </p:txBody>
      </p:sp>
      <p:sp>
        <p:nvSpPr>
          <p:cNvPr id="5" name="Slide Number Placeholder 4"/>
          <p:cNvSpPr>
            <a:spLocks noGrp="1"/>
          </p:cNvSpPr>
          <p:nvPr>
            <p:ph type="sldNum" sz="quarter" idx="12"/>
          </p:nvPr>
        </p:nvSpPr>
        <p:spPr/>
        <p:txBody>
          <a:bodyPr/>
          <a:lstStyle/>
          <a:p>
            <a:fld id="{E4FFCA10-EE3F-AF4E-9EA4-E5CA2D91A1E4}" type="slidenum">
              <a:rPr lang="en-US" smtClean="0"/>
              <a:t>3</a:t>
            </a:fld>
            <a:endParaRPr lang="en-US"/>
          </a:p>
        </p:txBody>
      </p:sp>
    </p:spTree>
    <p:extLst>
      <p:ext uri="{BB962C8B-B14F-4D97-AF65-F5344CB8AC3E}">
        <p14:creationId xmlns:p14="http://schemas.microsoft.com/office/powerpoint/2010/main" val="2033631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Assumptions of LDA </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The </a:t>
            </a:r>
            <a:r>
              <a:rPr lang="en-US" b="1" dirty="0" smtClean="0">
                <a:solidFill>
                  <a:srgbClr val="FF0000"/>
                </a:solidFill>
              </a:rPr>
              <a:t>observations</a:t>
            </a:r>
            <a:r>
              <a:rPr lang="en-US" dirty="0" smtClean="0"/>
              <a:t> are a </a:t>
            </a:r>
            <a:r>
              <a:rPr lang="en-US" b="1" dirty="0" smtClean="0">
                <a:solidFill>
                  <a:srgbClr val="FF0000"/>
                </a:solidFill>
              </a:rPr>
              <a:t>random sample</a:t>
            </a:r>
          </a:p>
          <a:p>
            <a:endParaRPr lang="en-US" dirty="0"/>
          </a:p>
          <a:p>
            <a:endParaRPr lang="en-US" dirty="0" smtClean="0"/>
          </a:p>
          <a:p>
            <a:endParaRPr lang="en-US" dirty="0" smtClean="0"/>
          </a:p>
          <a:p>
            <a:r>
              <a:rPr lang="en-US" b="1" dirty="0" smtClean="0">
                <a:solidFill>
                  <a:srgbClr val="FF0000"/>
                </a:solidFill>
              </a:rPr>
              <a:t>Each predictor variable is normally distributed</a:t>
            </a:r>
            <a:endParaRPr lang="en-US" b="1"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30</a:t>
            </a:fld>
            <a:endParaRPr lang="en-US"/>
          </a:p>
        </p:txBody>
      </p:sp>
    </p:spTree>
    <p:extLst>
      <p:ext uri="{BB962C8B-B14F-4D97-AF65-F5344CB8AC3E}">
        <p14:creationId xmlns:p14="http://schemas.microsoft.com/office/powerpoint/2010/main" val="2345757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Why not Logistic Regression?</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Logistic regression is </a:t>
            </a:r>
            <a:r>
              <a:rPr lang="en-US" i="1" dirty="0" smtClean="0">
                <a:solidFill>
                  <a:srgbClr val="FF0000"/>
                </a:solidFill>
              </a:rPr>
              <a:t>unstable</a:t>
            </a:r>
            <a:r>
              <a:rPr lang="en-US" dirty="0" smtClean="0"/>
              <a:t> when the </a:t>
            </a:r>
            <a:r>
              <a:rPr lang="en-US" i="1" dirty="0" smtClean="0">
                <a:solidFill>
                  <a:srgbClr val="FF0000"/>
                </a:solidFill>
              </a:rPr>
              <a:t>classes</a:t>
            </a:r>
            <a:r>
              <a:rPr lang="en-US" dirty="0" smtClean="0"/>
              <a:t> are </a:t>
            </a:r>
            <a:r>
              <a:rPr lang="en-US" i="1" dirty="0" smtClean="0">
                <a:solidFill>
                  <a:srgbClr val="FF0000"/>
                </a:solidFill>
              </a:rPr>
              <a:t>well separated</a:t>
            </a:r>
          </a:p>
          <a:p>
            <a:endParaRPr lang="en-US" dirty="0" smtClean="0"/>
          </a:p>
          <a:p>
            <a:r>
              <a:rPr lang="en-US" dirty="0" smtClean="0"/>
              <a:t>In the case where </a:t>
            </a:r>
            <a:r>
              <a:rPr lang="en-US" i="1" dirty="0" smtClean="0">
                <a:solidFill>
                  <a:srgbClr val="FF0000"/>
                </a:solidFill>
              </a:rPr>
              <a:t>n is small</a:t>
            </a:r>
            <a:r>
              <a:rPr lang="en-US" dirty="0" smtClean="0"/>
              <a:t>, and the distribution of predictors </a:t>
            </a:r>
            <a:r>
              <a:rPr lang="en-US" i="1" dirty="0" smtClean="0">
                <a:solidFill>
                  <a:srgbClr val="FF0000"/>
                </a:solidFill>
              </a:rPr>
              <a:t>X is approximately normal</a:t>
            </a:r>
            <a:r>
              <a:rPr lang="en-US" dirty="0" smtClean="0"/>
              <a:t>, then </a:t>
            </a:r>
            <a:r>
              <a:rPr lang="en-US" b="1" i="1" dirty="0" smtClean="0">
                <a:solidFill>
                  <a:srgbClr val="FF0000"/>
                </a:solidFill>
              </a:rPr>
              <a:t>LDA</a:t>
            </a:r>
            <a:r>
              <a:rPr lang="en-US" dirty="0" smtClean="0"/>
              <a:t> is </a:t>
            </a:r>
            <a:r>
              <a:rPr lang="en-US" b="1" i="1" dirty="0" smtClean="0">
                <a:solidFill>
                  <a:srgbClr val="FF0000"/>
                </a:solidFill>
              </a:rPr>
              <a:t>more stable </a:t>
            </a:r>
            <a:r>
              <a:rPr lang="en-US" dirty="0" smtClean="0"/>
              <a:t>than Logistic Regression</a:t>
            </a:r>
          </a:p>
          <a:p>
            <a:endParaRPr lang="en-US" dirty="0" smtClean="0"/>
          </a:p>
          <a:p>
            <a:r>
              <a:rPr lang="en-US" b="1" i="1" dirty="0" smtClean="0">
                <a:solidFill>
                  <a:srgbClr val="FF0000"/>
                </a:solidFill>
              </a:rPr>
              <a:t>LDA is more popular </a:t>
            </a:r>
            <a:r>
              <a:rPr lang="en-US" dirty="0" smtClean="0"/>
              <a:t>when we have </a:t>
            </a:r>
            <a:r>
              <a:rPr lang="en-US" b="1" i="1" dirty="0" smtClean="0">
                <a:solidFill>
                  <a:srgbClr val="FF0000"/>
                </a:solidFill>
              </a:rPr>
              <a:t>more than two response classes</a:t>
            </a:r>
            <a:endParaRPr lang="en-US" b="1" i="1"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31</a:t>
            </a:fld>
            <a:endParaRPr lang="en-US"/>
          </a:p>
        </p:txBody>
      </p:sp>
    </p:spTree>
    <p:extLst>
      <p:ext uri="{BB962C8B-B14F-4D97-AF65-F5344CB8AC3E}">
        <p14:creationId xmlns:p14="http://schemas.microsoft.com/office/powerpoint/2010/main" val="2218028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Bayes’ Classifier</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Bayes’ classifier is the golden standard. Unfortunately, it is unattainable.</a:t>
            </a:r>
          </a:p>
          <a:p>
            <a:endParaRPr lang="en-US" dirty="0"/>
          </a:p>
          <a:p>
            <a:endParaRPr lang="en-US" dirty="0" smtClean="0"/>
          </a:p>
          <a:p>
            <a:r>
              <a:rPr lang="en-US" dirty="0" smtClean="0"/>
              <a:t>So far, we have </a:t>
            </a:r>
            <a:r>
              <a:rPr lang="en-US" b="1" i="1" dirty="0" smtClean="0">
                <a:solidFill>
                  <a:srgbClr val="FF0000"/>
                </a:solidFill>
              </a:rPr>
              <a:t>estimated it</a:t>
            </a:r>
            <a:r>
              <a:rPr lang="en-US" dirty="0" smtClean="0"/>
              <a:t> with two methods: </a:t>
            </a:r>
          </a:p>
          <a:p>
            <a:pPr lvl="1"/>
            <a:r>
              <a:rPr lang="en-US" dirty="0" smtClean="0"/>
              <a:t>KNN classifier</a:t>
            </a:r>
          </a:p>
          <a:p>
            <a:pPr lvl="1"/>
            <a:r>
              <a:rPr lang="en-US" dirty="0" smtClean="0"/>
              <a:t>Logistic Regression</a:t>
            </a:r>
          </a:p>
        </p:txBody>
      </p:sp>
      <p:sp>
        <p:nvSpPr>
          <p:cNvPr id="5" name="Slide Number Placeholder 4"/>
          <p:cNvSpPr>
            <a:spLocks noGrp="1"/>
          </p:cNvSpPr>
          <p:nvPr>
            <p:ph type="sldNum" sz="quarter" idx="12"/>
          </p:nvPr>
        </p:nvSpPr>
        <p:spPr/>
        <p:txBody>
          <a:bodyPr/>
          <a:lstStyle/>
          <a:p>
            <a:fld id="{E4FFCA10-EE3F-AF4E-9EA4-E5CA2D91A1E4}" type="slidenum">
              <a:rPr lang="en-US" smtClean="0"/>
              <a:t>32</a:t>
            </a:fld>
            <a:endParaRPr lang="en-US"/>
          </a:p>
        </p:txBody>
      </p:sp>
    </p:spTree>
    <p:extLst>
      <p:ext uri="{BB962C8B-B14F-4D97-AF65-F5344CB8AC3E}">
        <p14:creationId xmlns:p14="http://schemas.microsoft.com/office/powerpoint/2010/main" val="695597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Estimating Bayes’ Classifier</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With Logistic Regression we modeled the probability of Y being from the </a:t>
            </a:r>
            <a:r>
              <a:rPr lang="en-US" dirty="0" err="1" smtClean="0"/>
              <a:t>k</a:t>
            </a:r>
            <a:r>
              <a:rPr lang="en-US" baseline="30000" dirty="0" err="1" smtClean="0"/>
              <a:t>th</a:t>
            </a:r>
            <a:r>
              <a:rPr lang="en-US" dirty="0" smtClean="0"/>
              <a:t> class as</a:t>
            </a:r>
          </a:p>
          <a:p>
            <a:endParaRPr lang="en-US" dirty="0"/>
          </a:p>
          <a:p>
            <a:pPr marL="0" indent="0">
              <a:buNone/>
            </a:pPr>
            <a:r>
              <a:rPr lang="en-US" dirty="0" smtClean="0"/>
              <a:t>                =</a:t>
            </a:r>
          </a:p>
          <a:p>
            <a:r>
              <a:rPr lang="en-US" dirty="0" smtClean="0"/>
              <a:t>However, Bayes’ Theorem states</a:t>
            </a:r>
          </a:p>
          <a:p>
            <a:pPr marL="205740" lvl="1" indent="0">
              <a:buNone/>
            </a:pPr>
            <a:r>
              <a:rPr lang="en-US" dirty="0"/>
              <a:t>	</a:t>
            </a:r>
            <a:endParaRPr lang="en-US" dirty="0" smtClean="0"/>
          </a:p>
          <a:p>
            <a:pPr marL="205740" lvl="1" indent="0">
              <a:buNone/>
            </a:pPr>
            <a:r>
              <a:rPr lang="en-US" dirty="0" smtClean="0"/>
              <a:t>                 =</a:t>
            </a:r>
            <a:endParaRPr lang="en-US" dirty="0"/>
          </a:p>
          <a:p>
            <a:pPr marL="205740" lvl="1" indent="0">
              <a:buNone/>
            </a:pPr>
            <a:endParaRPr lang="en-US" dirty="0" smtClean="0"/>
          </a:p>
          <a:p>
            <a:pPr marL="205740" lvl="1" indent="0">
              <a:buNone/>
            </a:pPr>
            <a:endParaRPr lang="en-US" dirty="0"/>
          </a:p>
          <a:p>
            <a:pPr marL="205740" lvl="1" indent="0">
              <a:buNone/>
            </a:pPr>
            <a:r>
              <a:rPr lang="en-US" dirty="0" smtClean="0"/>
              <a:t>	: Probability of coming from class k (prior probability)</a:t>
            </a:r>
          </a:p>
          <a:p>
            <a:pPr marL="205740" lvl="1" indent="0">
              <a:buNone/>
            </a:pPr>
            <a:endParaRPr lang="en-US" dirty="0" smtClean="0"/>
          </a:p>
          <a:p>
            <a:pPr marL="205740" lvl="1" indent="0">
              <a:buNone/>
            </a:pPr>
            <a:r>
              <a:rPr lang="en-US" dirty="0" smtClean="0"/>
              <a:t>	: Density function for X given that X is an observation from class k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33</a:t>
            </a:fld>
            <a:endParaRPr lang="en-US"/>
          </a:p>
        </p:txBody>
      </p:sp>
      <p:pic>
        <p:nvPicPr>
          <p:cNvPr id="7" name="Picture 6"/>
          <p:cNvPicPr>
            <a:picLocks noChangeAspect="1"/>
          </p:cNvPicPr>
          <p:nvPr/>
        </p:nvPicPr>
        <p:blipFill>
          <a:blip r:embed="rId2"/>
          <a:stretch>
            <a:fillRect/>
          </a:stretch>
        </p:blipFill>
        <p:spPr>
          <a:xfrm>
            <a:off x="2309087" y="3842552"/>
            <a:ext cx="3634513" cy="739442"/>
          </a:xfrm>
          <a:prstGeom prst="rect">
            <a:avLst/>
          </a:prstGeom>
        </p:spPr>
      </p:pic>
      <p:pic>
        <p:nvPicPr>
          <p:cNvPr id="9" name="Picture 8"/>
          <p:cNvPicPr>
            <a:picLocks noChangeAspect="1"/>
          </p:cNvPicPr>
          <p:nvPr/>
        </p:nvPicPr>
        <p:blipFill>
          <a:blip r:embed="rId3"/>
          <a:stretch>
            <a:fillRect/>
          </a:stretch>
        </p:blipFill>
        <p:spPr>
          <a:xfrm>
            <a:off x="859556" y="5355057"/>
            <a:ext cx="622634" cy="461210"/>
          </a:xfrm>
          <a:prstGeom prst="rect">
            <a:avLst/>
          </a:prstGeom>
        </p:spPr>
      </p:pic>
      <p:pic>
        <p:nvPicPr>
          <p:cNvPr id="11" name="Picture 10"/>
          <p:cNvPicPr>
            <a:picLocks noChangeAspect="1"/>
          </p:cNvPicPr>
          <p:nvPr/>
        </p:nvPicPr>
        <p:blipFill>
          <a:blip r:embed="rId4"/>
          <a:stretch>
            <a:fillRect/>
          </a:stretch>
        </p:blipFill>
        <p:spPr>
          <a:xfrm>
            <a:off x="1051091" y="4836171"/>
            <a:ext cx="385011" cy="320843"/>
          </a:xfrm>
          <a:prstGeom prst="rect">
            <a:avLst/>
          </a:prstGeom>
        </p:spPr>
      </p:pic>
      <p:pic>
        <p:nvPicPr>
          <p:cNvPr id="12" name="Picture 11"/>
          <p:cNvPicPr>
            <a:picLocks noChangeAspect="1"/>
          </p:cNvPicPr>
          <p:nvPr/>
        </p:nvPicPr>
        <p:blipFill>
          <a:blip r:embed="rId5"/>
          <a:stretch>
            <a:fillRect/>
          </a:stretch>
        </p:blipFill>
        <p:spPr>
          <a:xfrm>
            <a:off x="2309087" y="2887681"/>
            <a:ext cx="1514502" cy="350921"/>
          </a:xfrm>
          <a:prstGeom prst="rect">
            <a:avLst/>
          </a:prstGeom>
        </p:spPr>
      </p:pic>
      <p:pic>
        <p:nvPicPr>
          <p:cNvPr id="13" name="Picture 12"/>
          <p:cNvPicPr>
            <a:picLocks noChangeAspect="1"/>
          </p:cNvPicPr>
          <p:nvPr/>
        </p:nvPicPr>
        <p:blipFill>
          <a:blip r:embed="rId6"/>
          <a:stretch>
            <a:fillRect/>
          </a:stretch>
        </p:blipFill>
        <p:spPr>
          <a:xfrm>
            <a:off x="4322846" y="2811407"/>
            <a:ext cx="1748769" cy="630370"/>
          </a:xfrm>
          <a:prstGeom prst="rect">
            <a:avLst/>
          </a:prstGeom>
        </p:spPr>
      </p:pic>
      <p:pic>
        <p:nvPicPr>
          <p:cNvPr id="14" name="Picture 13"/>
          <p:cNvPicPr>
            <a:picLocks noChangeAspect="1"/>
          </p:cNvPicPr>
          <p:nvPr/>
        </p:nvPicPr>
        <p:blipFill>
          <a:blip r:embed="rId7"/>
          <a:stretch>
            <a:fillRect/>
          </a:stretch>
        </p:blipFill>
        <p:spPr>
          <a:xfrm>
            <a:off x="1251393" y="2895366"/>
            <a:ext cx="638324" cy="352179"/>
          </a:xfrm>
          <a:prstGeom prst="rect">
            <a:avLst/>
          </a:prstGeom>
        </p:spPr>
      </p:pic>
      <p:pic>
        <p:nvPicPr>
          <p:cNvPr id="15" name="Picture 14"/>
          <p:cNvPicPr>
            <a:picLocks noChangeAspect="1"/>
          </p:cNvPicPr>
          <p:nvPr/>
        </p:nvPicPr>
        <p:blipFill>
          <a:blip r:embed="rId7"/>
          <a:stretch>
            <a:fillRect/>
          </a:stretch>
        </p:blipFill>
        <p:spPr>
          <a:xfrm>
            <a:off x="1370253" y="3918175"/>
            <a:ext cx="638324" cy="352179"/>
          </a:xfrm>
          <a:prstGeom prst="rect">
            <a:avLst/>
          </a:prstGeom>
        </p:spPr>
      </p:pic>
    </p:spTree>
    <p:extLst>
      <p:ext uri="{BB962C8B-B14F-4D97-AF65-F5344CB8AC3E}">
        <p14:creationId xmlns:p14="http://schemas.microsoft.com/office/powerpoint/2010/main" val="24513469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776" y="181618"/>
            <a:ext cx="7886700" cy="1325563"/>
          </a:xfrm>
        </p:spPr>
        <p:txBody>
          <a:bodyPr/>
          <a:lstStyle/>
          <a:p>
            <a:pPr algn="ctr"/>
            <a:r>
              <a:rPr lang="en-US" b="1" dirty="0" smtClean="0">
                <a:solidFill>
                  <a:srgbClr val="FF0000"/>
                </a:solidFill>
              </a:rPr>
              <a:t>Estimate       and </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We can estimate       and          to compute</a:t>
            </a:r>
          </a:p>
          <a:p>
            <a:endParaRPr lang="en-US" dirty="0"/>
          </a:p>
          <a:p>
            <a:r>
              <a:rPr lang="en-US" dirty="0" smtClean="0"/>
              <a:t>The most common model for          is the Normal Density </a:t>
            </a:r>
          </a:p>
          <a:p>
            <a:endParaRPr lang="en-US" dirty="0"/>
          </a:p>
          <a:p>
            <a:endParaRPr lang="en-US" dirty="0" smtClean="0"/>
          </a:p>
          <a:p>
            <a:pPr marL="0" indent="0">
              <a:buNone/>
            </a:pPr>
            <a:r>
              <a:rPr lang="en-US" dirty="0" smtClean="0"/>
              <a:t> </a:t>
            </a:r>
          </a:p>
          <a:p>
            <a:r>
              <a:rPr lang="en-US" dirty="0" smtClean="0"/>
              <a:t>Using the density, we only need to estimate three quantities to compute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34</a:t>
            </a:fld>
            <a:endParaRPr lang="en-US" dirty="0"/>
          </a:p>
        </p:txBody>
      </p:sp>
      <p:pic>
        <p:nvPicPr>
          <p:cNvPr id="6" name="Picture 5"/>
          <p:cNvPicPr>
            <a:picLocks noChangeAspect="1"/>
          </p:cNvPicPr>
          <p:nvPr/>
        </p:nvPicPr>
        <p:blipFill>
          <a:blip r:embed="rId3"/>
          <a:stretch>
            <a:fillRect/>
          </a:stretch>
        </p:blipFill>
        <p:spPr>
          <a:xfrm>
            <a:off x="4740527" y="634411"/>
            <a:ext cx="553451" cy="461210"/>
          </a:xfrm>
          <a:prstGeom prst="rect">
            <a:avLst/>
          </a:prstGeom>
        </p:spPr>
      </p:pic>
      <p:pic>
        <p:nvPicPr>
          <p:cNvPr id="7" name="Picture 6"/>
          <p:cNvPicPr>
            <a:picLocks noChangeAspect="1"/>
          </p:cNvPicPr>
          <p:nvPr/>
        </p:nvPicPr>
        <p:blipFill>
          <a:blip r:embed="rId4"/>
          <a:stretch>
            <a:fillRect/>
          </a:stretch>
        </p:blipFill>
        <p:spPr>
          <a:xfrm>
            <a:off x="6444745" y="516927"/>
            <a:ext cx="919914" cy="681419"/>
          </a:xfrm>
          <a:prstGeom prst="rect">
            <a:avLst/>
          </a:prstGeom>
        </p:spPr>
      </p:pic>
      <p:pic>
        <p:nvPicPr>
          <p:cNvPr id="8" name="Picture 7"/>
          <p:cNvPicPr>
            <a:picLocks noChangeAspect="1"/>
          </p:cNvPicPr>
          <p:nvPr/>
        </p:nvPicPr>
        <p:blipFill>
          <a:blip r:embed="rId4"/>
          <a:stretch>
            <a:fillRect/>
          </a:stretch>
        </p:blipFill>
        <p:spPr>
          <a:xfrm>
            <a:off x="4569258" y="1883687"/>
            <a:ext cx="622634" cy="461210"/>
          </a:xfrm>
          <a:prstGeom prst="rect">
            <a:avLst/>
          </a:prstGeom>
        </p:spPr>
      </p:pic>
      <p:pic>
        <p:nvPicPr>
          <p:cNvPr id="9" name="Picture 8"/>
          <p:cNvPicPr>
            <a:picLocks noChangeAspect="1"/>
          </p:cNvPicPr>
          <p:nvPr/>
        </p:nvPicPr>
        <p:blipFill>
          <a:blip r:embed="rId5"/>
          <a:stretch>
            <a:fillRect/>
          </a:stretch>
        </p:blipFill>
        <p:spPr>
          <a:xfrm>
            <a:off x="3356886" y="1888957"/>
            <a:ext cx="385011" cy="320843"/>
          </a:xfrm>
          <a:prstGeom prst="rect">
            <a:avLst/>
          </a:prstGeom>
        </p:spPr>
      </p:pic>
      <p:pic>
        <p:nvPicPr>
          <p:cNvPr id="10" name="Picture 9"/>
          <p:cNvPicPr>
            <a:picLocks noChangeAspect="1"/>
          </p:cNvPicPr>
          <p:nvPr/>
        </p:nvPicPr>
        <p:blipFill>
          <a:blip r:embed="rId6"/>
          <a:stretch>
            <a:fillRect/>
          </a:stretch>
        </p:blipFill>
        <p:spPr>
          <a:xfrm>
            <a:off x="6917907" y="1870077"/>
            <a:ext cx="746898" cy="412082"/>
          </a:xfrm>
          <a:prstGeom prst="rect">
            <a:avLst/>
          </a:prstGeom>
        </p:spPr>
      </p:pic>
      <p:pic>
        <p:nvPicPr>
          <p:cNvPr id="11" name="Picture 10"/>
          <p:cNvPicPr>
            <a:picLocks noChangeAspect="1"/>
          </p:cNvPicPr>
          <p:nvPr/>
        </p:nvPicPr>
        <p:blipFill>
          <a:blip r:embed="rId4"/>
          <a:stretch>
            <a:fillRect/>
          </a:stretch>
        </p:blipFill>
        <p:spPr>
          <a:xfrm>
            <a:off x="5274771" y="2882485"/>
            <a:ext cx="622634" cy="461210"/>
          </a:xfrm>
          <a:prstGeom prst="rect">
            <a:avLst/>
          </a:prstGeom>
        </p:spPr>
      </p:pic>
      <p:pic>
        <p:nvPicPr>
          <p:cNvPr id="12" name="Picture 11"/>
          <p:cNvPicPr>
            <a:picLocks noChangeAspect="1"/>
          </p:cNvPicPr>
          <p:nvPr/>
        </p:nvPicPr>
        <p:blipFill>
          <a:blip r:embed="rId7"/>
          <a:stretch>
            <a:fillRect/>
          </a:stretch>
        </p:blipFill>
        <p:spPr>
          <a:xfrm>
            <a:off x="1615853" y="3816792"/>
            <a:ext cx="5274622" cy="1138839"/>
          </a:xfrm>
          <a:prstGeom prst="rect">
            <a:avLst/>
          </a:prstGeom>
        </p:spPr>
      </p:pic>
      <p:pic>
        <p:nvPicPr>
          <p:cNvPr id="13" name="Picture 12"/>
          <p:cNvPicPr>
            <a:picLocks noChangeAspect="1"/>
          </p:cNvPicPr>
          <p:nvPr/>
        </p:nvPicPr>
        <p:blipFill>
          <a:blip r:embed="rId8"/>
          <a:stretch>
            <a:fillRect/>
          </a:stretch>
        </p:blipFill>
        <p:spPr>
          <a:xfrm>
            <a:off x="2551698" y="6118916"/>
            <a:ext cx="393032" cy="393032"/>
          </a:xfrm>
          <a:prstGeom prst="rect">
            <a:avLst/>
          </a:prstGeom>
        </p:spPr>
      </p:pic>
      <p:pic>
        <p:nvPicPr>
          <p:cNvPr id="14" name="Picture 13"/>
          <p:cNvPicPr>
            <a:picLocks noChangeAspect="1"/>
          </p:cNvPicPr>
          <p:nvPr/>
        </p:nvPicPr>
        <p:blipFill>
          <a:blip r:embed="rId9"/>
          <a:stretch>
            <a:fillRect/>
          </a:stretch>
        </p:blipFill>
        <p:spPr>
          <a:xfrm>
            <a:off x="3606233" y="5955363"/>
            <a:ext cx="590656" cy="632846"/>
          </a:xfrm>
          <a:prstGeom prst="rect">
            <a:avLst/>
          </a:prstGeom>
        </p:spPr>
      </p:pic>
      <p:pic>
        <p:nvPicPr>
          <p:cNvPr id="15" name="Picture 14"/>
          <p:cNvPicPr>
            <a:picLocks noChangeAspect="1"/>
          </p:cNvPicPr>
          <p:nvPr/>
        </p:nvPicPr>
        <p:blipFill>
          <a:blip r:embed="rId5"/>
          <a:stretch>
            <a:fillRect/>
          </a:stretch>
        </p:blipFill>
        <p:spPr>
          <a:xfrm>
            <a:off x="5053330" y="6107605"/>
            <a:ext cx="596990" cy="497492"/>
          </a:xfrm>
          <a:prstGeom prst="rect">
            <a:avLst/>
          </a:prstGeom>
        </p:spPr>
      </p:pic>
      <p:pic>
        <p:nvPicPr>
          <p:cNvPr id="16" name="Picture 15"/>
          <p:cNvPicPr>
            <a:picLocks noChangeAspect="1"/>
          </p:cNvPicPr>
          <p:nvPr/>
        </p:nvPicPr>
        <p:blipFill>
          <a:blip r:embed="rId10"/>
          <a:stretch>
            <a:fillRect/>
          </a:stretch>
        </p:blipFill>
        <p:spPr>
          <a:xfrm>
            <a:off x="4133677" y="5720534"/>
            <a:ext cx="746898" cy="412082"/>
          </a:xfrm>
          <a:prstGeom prst="rect">
            <a:avLst/>
          </a:prstGeom>
        </p:spPr>
      </p:pic>
      <p:pic>
        <p:nvPicPr>
          <p:cNvPr id="17" name="Picture 16"/>
          <p:cNvPicPr>
            <a:picLocks noChangeAspect="1"/>
          </p:cNvPicPr>
          <p:nvPr/>
        </p:nvPicPr>
        <p:blipFill>
          <a:blip r:embed="rId11"/>
          <a:stretch>
            <a:fillRect/>
          </a:stretch>
        </p:blipFill>
        <p:spPr>
          <a:xfrm>
            <a:off x="5304524" y="1258512"/>
            <a:ext cx="3634513" cy="625175"/>
          </a:xfrm>
          <a:prstGeom prst="rect">
            <a:avLst/>
          </a:prstGeom>
        </p:spPr>
      </p:pic>
    </p:spTree>
    <p:extLst>
      <p:ext uri="{BB962C8B-B14F-4D97-AF65-F5344CB8AC3E}">
        <p14:creationId xmlns:p14="http://schemas.microsoft.com/office/powerpoint/2010/main" val="30569838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Use Training Data set for Estimation</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The mean          could be estimated by  the average of all training observations from the </a:t>
            </a:r>
            <a:r>
              <a:rPr lang="en-US" dirty="0" err="1" smtClean="0"/>
              <a:t>k</a:t>
            </a:r>
            <a:r>
              <a:rPr lang="en-US" baseline="30000" dirty="0" err="1" smtClean="0"/>
              <a:t>th</a:t>
            </a:r>
            <a:r>
              <a:rPr lang="en-US" dirty="0" smtClean="0"/>
              <a:t> class. </a:t>
            </a:r>
          </a:p>
          <a:p>
            <a:r>
              <a:rPr lang="en-US" dirty="0" smtClean="0"/>
              <a:t>The variance        could be estimated as the weighted average of variances of all k classes.</a:t>
            </a:r>
          </a:p>
          <a:p>
            <a:r>
              <a:rPr lang="en-US" dirty="0" smtClean="0"/>
              <a:t>And,        is estimated as the proportion of the training observations that belong to the </a:t>
            </a:r>
            <a:r>
              <a:rPr lang="en-US" dirty="0" err="1" smtClean="0"/>
              <a:t>k</a:t>
            </a:r>
            <a:r>
              <a:rPr lang="en-US" baseline="30000" dirty="0" err="1" smtClean="0"/>
              <a:t>th</a:t>
            </a:r>
            <a:r>
              <a:rPr lang="en-US" dirty="0" smtClean="0"/>
              <a:t> class.       </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35</a:t>
            </a:fld>
            <a:endParaRPr lang="en-US"/>
          </a:p>
        </p:txBody>
      </p:sp>
      <p:pic>
        <p:nvPicPr>
          <p:cNvPr id="7" name="Picture 6"/>
          <p:cNvPicPr>
            <a:picLocks noChangeAspect="1"/>
          </p:cNvPicPr>
          <p:nvPr/>
        </p:nvPicPr>
        <p:blipFill>
          <a:blip r:embed="rId2"/>
          <a:stretch>
            <a:fillRect/>
          </a:stretch>
        </p:blipFill>
        <p:spPr>
          <a:xfrm>
            <a:off x="2828685" y="2689981"/>
            <a:ext cx="480262" cy="514566"/>
          </a:xfrm>
          <a:prstGeom prst="rect">
            <a:avLst/>
          </a:prstGeom>
        </p:spPr>
      </p:pic>
      <p:pic>
        <p:nvPicPr>
          <p:cNvPr id="8" name="Picture 7"/>
          <p:cNvPicPr>
            <a:picLocks noChangeAspect="1"/>
          </p:cNvPicPr>
          <p:nvPr/>
        </p:nvPicPr>
        <p:blipFill>
          <a:blip r:embed="rId3"/>
          <a:stretch>
            <a:fillRect/>
          </a:stretch>
        </p:blipFill>
        <p:spPr>
          <a:xfrm>
            <a:off x="1637961" y="3711791"/>
            <a:ext cx="457702" cy="381419"/>
          </a:xfrm>
          <a:prstGeom prst="rect">
            <a:avLst/>
          </a:prstGeom>
        </p:spPr>
      </p:pic>
      <p:pic>
        <p:nvPicPr>
          <p:cNvPr id="9" name="Picture 8"/>
          <p:cNvPicPr>
            <a:picLocks noChangeAspect="1"/>
          </p:cNvPicPr>
          <p:nvPr/>
        </p:nvPicPr>
        <p:blipFill>
          <a:blip r:embed="rId4"/>
          <a:stretch>
            <a:fillRect/>
          </a:stretch>
        </p:blipFill>
        <p:spPr>
          <a:xfrm>
            <a:off x="2632169" y="1825625"/>
            <a:ext cx="393032" cy="393032"/>
          </a:xfrm>
          <a:prstGeom prst="rect">
            <a:avLst/>
          </a:prstGeom>
        </p:spPr>
      </p:pic>
      <p:pic>
        <p:nvPicPr>
          <p:cNvPr id="10" name="Picture 9"/>
          <p:cNvPicPr>
            <a:picLocks noChangeAspect="1"/>
          </p:cNvPicPr>
          <p:nvPr/>
        </p:nvPicPr>
        <p:blipFill>
          <a:blip r:embed="rId5"/>
          <a:stretch>
            <a:fillRect/>
          </a:stretch>
        </p:blipFill>
        <p:spPr>
          <a:xfrm>
            <a:off x="1874520" y="4237318"/>
            <a:ext cx="4061264" cy="1778175"/>
          </a:xfrm>
          <a:prstGeom prst="rect">
            <a:avLst/>
          </a:prstGeom>
        </p:spPr>
      </p:pic>
      <p:pic>
        <p:nvPicPr>
          <p:cNvPr id="11" name="Picture 10"/>
          <p:cNvPicPr>
            <a:picLocks noChangeAspect="1"/>
          </p:cNvPicPr>
          <p:nvPr/>
        </p:nvPicPr>
        <p:blipFill>
          <a:blip r:embed="rId6"/>
          <a:stretch>
            <a:fillRect/>
          </a:stretch>
        </p:blipFill>
        <p:spPr>
          <a:xfrm>
            <a:off x="2057523" y="5877217"/>
            <a:ext cx="2502848" cy="682596"/>
          </a:xfrm>
          <a:prstGeom prst="rect">
            <a:avLst/>
          </a:prstGeom>
        </p:spPr>
      </p:pic>
    </p:spTree>
    <p:extLst>
      <p:ext uri="{BB962C8B-B14F-4D97-AF65-F5344CB8AC3E}">
        <p14:creationId xmlns:p14="http://schemas.microsoft.com/office/powerpoint/2010/main" val="27083044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4FFCA10-EE3F-AF4E-9EA4-E5CA2D91A1E4}" type="slidenum">
              <a:rPr lang="en-US" smtClean="0"/>
              <a:t>36</a:t>
            </a:fld>
            <a:endParaRPr lang="en-US"/>
          </a:p>
        </p:txBody>
      </p:sp>
      <p:pic>
        <p:nvPicPr>
          <p:cNvPr id="6" name="Picture 5" descr="994824_668021806552167_1001983829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57250"/>
            <a:ext cx="6858000" cy="5143500"/>
          </a:xfrm>
          <a:prstGeom prst="rect">
            <a:avLst/>
          </a:prstGeom>
        </p:spPr>
      </p:pic>
      <p:sp>
        <p:nvSpPr>
          <p:cNvPr id="2" name="Rounded Rectangle 1"/>
          <p:cNvSpPr/>
          <p:nvPr/>
        </p:nvSpPr>
        <p:spPr>
          <a:xfrm>
            <a:off x="2497221" y="4044359"/>
            <a:ext cx="3701537" cy="4333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2395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rPr>
              <a:t>A Simple Example with One Predictor (p =1)</a:t>
            </a:r>
          </a:p>
        </p:txBody>
      </p:sp>
      <p:sp>
        <p:nvSpPr>
          <p:cNvPr id="3" name="Content Placeholder 2"/>
          <p:cNvSpPr>
            <a:spLocks noGrp="1"/>
          </p:cNvSpPr>
          <p:nvPr>
            <p:ph idx="1"/>
          </p:nvPr>
        </p:nvSpPr>
        <p:spPr>
          <a:xfrm>
            <a:off x="804672" y="1899987"/>
            <a:ext cx="6853428" cy="3815013"/>
          </a:xfrm>
        </p:spPr>
        <p:txBody>
          <a:bodyPr>
            <a:normAutofit lnSpcReduction="10000"/>
          </a:bodyPr>
          <a:lstStyle/>
          <a:p>
            <a:r>
              <a:rPr lang="en-US" dirty="0" smtClean="0"/>
              <a:t>Suppose we have only one predictor (p = 1)</a:t>
            </a:r>
          </a:p>
          <a:p>
            <a:r>
              <a:rPr lang="en-US" dirty="0" smtClean="0"/>
              <a:t>Two normal density function </a:t>
            </a:r>
            <a:r>
              <a:rPr lang="en-US" i="1" dirty="0" smtClean="0"/>
              <a:t>f</a:t>
            </a:r>
            <a:r>
              <a:rPr lang="en-US" i="1" baseline="-25000" dirty="0" smtClean="0"/>
              <a:t>1</a:t>
            </a:r>
            <a:r>
              <a:rPr lang="en-US" i="1" dirty="0" smtClean="0"/>
              <a:t>(x)</a:t>
            </a:r>
            <a:r>
              <a:rPr lang="en-US" dirty="0" smtClean="0"/>
              <a:t> and </a:t>
            </a:r>
            <a:r>
              <a:rPr lang="en-US" i="1" dirty="0" smtClean="0"/>
              <a:t>f</a:t>
            </a:r>
            <a:r>
              <a:rPr lang="en-US" i="1" baseline="-25000" dirty="0" smtClean="0"/>
              <a:t>2</a:t>
            </a:r>
            <a:r>
              <a:rPr lang="en-US" i="1" dirty="0" smtClean="0"/>
              <a:t>(</a:t>
            </a:r>
            <a:r>
              <a:rPr lang="en-US" i="1" dirty="0"/>
              <a:t>x</a:t>
            </a:r>
            <a:r>
              <a:rPr lang="en-US" i="1" dirty="0" smtClean="0"/>
              <a:t>)</a:t>
            </a:r>
            <a:r>
              <a:rPr lang="en-US" dirty="0" smtClean="0"/>
              <a:t>, represent two distinct classes</a:t>
            </a:r>
          </a:p>
          <a:p>
            <a:r>
              <a:rPr lang="en-US" dirty="0" smtClean="0"/>
              <a:t>The two density functions overlap, so there is some uncertainty about the class to which an observation with an unknown class belongs</a:t>
            </a:r>
          </a:p>
          <a:p>
            <a:r>
              <a:rPr lang="en-US" dirty="0" smtClean="0"/>
              <a:t>The dashed vertical line represents Bayes’ decision boundary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37</a:t>
            </a:fld>
            <a:endParaRPr lang="en-US"/>
          </a:p>
        </p:txBody>
      </p:sp>
      <p:pic>
        <p:nvPicPr>
          <p:cNvPr id="12" name="Picture 11" descr="4.4-lef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548" y="5073107"/>
            <a:ext cx="2997868" cy="1702381"/>
          </a:xfrm>
          <a:prstGeom prst="rect">
            <a:avLst/>
          </a:prstGeom>
        </p:spPr>
      </p:pic>
    </p:spTree>
    <p:extLst>
      <p:ext uri="{BB962C8B-B14F-4D97-AF65-F5344CB8AC3E}">
        <p14:creationId xmlns:p14="http://schemas.microsoft.com/office/powerpoint/2010/main" val="18248185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smtClean="0">
                <a:solidFill>
                  <a:srgbClr val="FF0000"/>
                </a:solidFill>
              </a:rPr>
              <a:t>Apply LDA</a:t>
            </a:r>
            <a:endParaRPr lang="en-US" sz="5400" b="1" dirty="0">
              <a:solidFill>
                <a:srgbClr val="FF0000"/>
              </a:solidFill>
            </a:endParaRPr>
          </a:p>
        </p:txBody>
      </p:sp>
      <p:sp>
        <p:nvSpPr>
          <p:cNvPr id="3" name="Content Placeholder 2"/>
          <p:cNvSpPr>
            <a:spLocks noGrp="1"/>
          </p:cNvSpPr>
          <p:nvPr>
            <p:ph idx="1"/>
          </p:nvPr>
        </p:nvSpPr>
        <p:spPr/>
        <p:txBody>
          <a:bodyPr/>
          <a:lstStyle/>
          <a:p>
            <a:r>
              <a:rPr lang="en-US" dirty="0" smtClean="0"/>
              <a:t>LDA starts by assuming that </a:t>
            </a:r>
            <a:r>
              <a:rPr lang="en-US" b="1" i="1" dirty="0" smtClean="0">
                <a:solidFill>
                  <a:srgbClr val="FF0000"/>
                </a:solidFill>
              </a:rPr>
              <a:t>each class has a normal distribution with a common variance</a:t>
            </a:r>
            <a:r>
              <a:rPr lang="en-US" dirty="0" smtClean="0"/>
              <a:t> </a:t>
            </a:r>
          </a:p>
          <a:p>
            <a:endParaRPr lang="en-US" dirty="0" smtClean="0"/>
          </a:p>
          <a:p>
            <a:r>
              <a:rPr lang="en-US" dirty="0" smtClean="0"/>
              <a:t>The mean and the variance are estimated </a:t>
            </a:r>
          </a:p>
          <a:p>
            <a:endParaRPr lang="en-US" dirty="0" smtClean="0"/>
          </a:p>
          <a:p>
            <a:r>
              <a:rPr lang="en-US" dirty="0" smtClean="0"/>
              <a:t>Finally, </a:t>
            </a:r>
            <a:r>
              <a:rPr lang="en-US" b="1" dirty="0" smtClean="0">
                <a:solidFill>
                  <a:srgbClr val="FF0000"/>
                </a:solidFill>
              </a:rPr>
              <a:t>Bayes’ theorem </a:t>
            </a:r>
            <a:r>
              <a:rPr lang="en-US" dirty="0" smtClean="0"/>
              <a:t>is used to </a:t>
            </a:r>
            <a:r>
              <a:rPr lang="en-US" b="1" dirty="0" smtClean="0">
                <a:solidFill>
                  <a:srgbClr val="FF0000"/>
                </a:solidFill>
              </a:rPr>
              <a:t>compute </a:t>
            </a:r>
            <a:r>
              <a:rPr lang="en-US" b="1" dirty="0" err="1" smtClean="0">
                <a:solidFill>
                  <a:srgbClr val="FF0000"/>
                </a:solidFill>
              </a:rPr>
              <a:t>p</a:t>
            </a:r>
            <a:r>
              <a:rPr lang="en-US" b="1" baseline="-25000" dirty="0" err="1" smtClean="0">
                <a:solidFill>
                  <a:srgbClr val="FF0000"/>
                </a:solidFill>
              </a:rPr>
              <a:t>k</a:t>
            </a:r>
            <a:r>
              <a:rPr lang="en-US" b="1" dirty="0">
                <a:solidFill>
                  <a:srgbClr val="FF0000"/>
                </a:solidFill>
              </a:rPr>
              <a:t> </a:t>
            </a:r>
            <a:r>
              <a:rPr lang="en-US" dirty="0" smtClean="0"/>
              <a:t>and the </a:t>
            </a:r>
            <a:r>
              <a:rPr lang="en-US" b="1" dirty="0" smtClean="0">
                <a:solidFill>
                  <a:srgbClr val="FF0000"/>
                </a:solidFill>
              </a:rPr>
              <a:t>observation</a:t>
            </a:r>
            <a:r>
              <a:rPr lang="en-US" dirty="0" smtClean="0"/>
              <a:t> is </a:t>
            </a:r>
            <a:r>
              <a:rPr lang="en-US" b="1" dirty="0" smtClean="0">
                <a:solidFill>
                  <a:srgbClr val="FF0000"/>
                </a:solidFill>
              </a:rPr>
              <a:t>assigned to the class with the maximum probability</a:t>
            </a:r>
            <a:r>
              <a:rPr lang="en-US" dirty="0" smtClean="0"/>
              <a:t> among all k probabilities</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38</a:t>
            </a:fld>
            <a:endParaRPr lang="en-US"/>
          </a:p>
        </p:txBody>
      </p:sp>
    </p:spTree>
    <p:extLst>
      <p:ext uri="{BB962C8B-B14F-4D97-AF65-F5344CB8AC3E}">
        <p14:creationId xmlns:p14="http://schemas.microsoft.com/office/powerpoint/2010/main" val="1375678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3736" y="441519"/>
                <a:ext cx="8778240" cy="4386513"/>
              </a:xfrm>
            </p:spPr>
            <p:txBody>
              <a:bodyPr/>
              <a:lstStyle/>
              <a:p>
                <a:r>
                  <a:rPr lang="en-US" dirty="0" smtClean="0"/>
                  <a:t>20 observations were drawn from each of the two classes </a:t>
                </a:r>
              </a:p>
              <a:p>
                <a:r>
                  <a:rPr lang="en-US" dirty="0" smtClean="0"/>
                  <a:t>The </a:t>
                </a:r>
                <a:r>
                  <a:rPr lang="en-US" b="1" dirty="0" smtClean="0">
                    <a:solidFill>
                      <a:srgbClr val="FF0000"/>
                    </a:solidFill>
                  </a:rPr>
                  <a:t>dashed vertical </a:t>
                </a:r>
                <a:r>
                  <a:rPr lang="en-US" dirty="0" smtClean="0"/>
                  <a:t>line is the </a:t>
                </a:r>
                <a:r>
                  <a:rPr lang="en-US" b="1" dirty="0" smtClean="0">
                    <a:solidFill>
                      <a:srgbClr val="FF0000"/>
                    </a:solidFill>
                  </a:rPr>
                  <a:t>Bayes’ decision boundary</a:t>
                </a:r>
              </a:p>
              <a:p>
                <a:r>
                  <a:rPr lang="en-US" dirty="0" smtClean="0"/>
                  <a:t>The </a:t>
                </a:r>
                <a:r>
                  <a:rPr lang="en-US" b="1" dirty="0" smtClean="0">
                    <a:solidFill>
                      <a:srgbClr val="FF0000"/>
                    </a:solidFill>
                  </a:rPr>
                  <a:t>solid vertical</a:t>
                </a:r>
                <a:r>
                  <a:rPr lang="en-US" dirty="0" smtClean="0"/>
                  <a:t> line is the </a:t>
                </a:r>
                <a:r>
                  <a:rPr lang="en-US" b="1" dirty="0" smtClean="0">
                    <a:solidFill>
                      <a:srgbClr val="FF0000"/>
                    </a:solidFill>
                  </a:rPr>
                  <a:t>LDA decision boundary</a:t>
                </a:r>
              </a:p>
              <a:p>
                <a:pPr lvl="1"/>
                <a:r>
                  <a:rPr lang="en-US" dirty="0" smtClean="0"/>
                  <a:t>Bayes’ error rate: 10.6%</a:t>
                </a:r>
              </a:p>
              <a:p>
                <a:pPr lvl="1"/>
                <a:r>
                  <a:rPr lang="en-US" dirty="0" smtClean="0"/>
                  <a:t>LDA error rate: 11.1%</a:t>
                </a:r>
              </a:p>
              <a:p>
                <a:r>
                  <a:rPr lang="en-US" dirty="0" smtClean="0"/>
                  <a:t>Thus, LDA is performing pretty well!</a:t>
                </a:r>
              </a:p>
              <a:p>
                <a:r>
                  <a:rPr lang="en-US" dirty="0" smtClean="0"/>
                  <a:t>Bayes decision boundary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num>
                      <m:den>
                        <m:r>
                          <a:rPr lang="en-US" b="0" i="1" smtClean="0">
                            <a:latin typeface="Cambria Math" panose="02040503050406030204" pitchFamily="18" charset="0"/>
                          </a:rPr>
                          <m:t>2</m:t>
                        </m:r>
                      </m:den>
                    </m:f>
                    <m:r>
                      <a:rPr lang="en-US" b="0" i="1" smtClean="0">
                        <a:latin typeface="Cambria Math" panose="02040503050406030204" pitchFamily="18" charset="0"/>
                      </a:rPr>
                      <m:t>=0</m:t>
                    </m:r>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3736" y="441519"/>
                <a:ext cx="8778240" cy="4386513"/>
              </a:xfrm>
              <a:blipFill rotWithShape="0">
                <a:blip r:embed="rId2"/>
                <a:stretch>
                  <a:fillRect l="-1250" t="-2222" r="-14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4FFCA10-EE3F-AF4E-9EA4-E5CA2D91A1E4}" type="slidenum">
              <a:rPr lang="en-US" smtClean="0"/>
              <a:t>39</a:t>
            </a:fld>
            <a:endParaRPr lang="en-US"/>
          </a:p>
        </p:txBody>
      </p:sp>
      <p:pic>
        <p:nvPicPr>
          <p:cNvPr id="6" name="Picture 5" descr="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77" y="4479988"/>
            <a:ext cx="5048751" cy="2297560"/>
          </a:xfrm>
          <a:prstGeom prst="rect">
            <a:avLst/>
          </a:prstGeom>
        </p:spPr>
      </p:pic>
      <p:sp>
        <p:nvSpPr>
          <p:cNvPr id="2" name="TextBox 1"/>
          <p:cNvSpPr txBox="1"/>
          <p:nvPr/>
        </p:nvSpPr>
        <p:spPr>
          <a:xfrm>
            <a:off x="4700016" y="4479988"/>
            <a:ext cx="740664" cy="369332"/>
          </a:xfrm>
          <a:prstGeom prst="rect">
            <a:avLst/>
          </a:prstGeom>
          <a:noFill/>
        </p:spPr>
        <p:txBody>
          <a:bodyPr wrap="square" rtlCol="0">
            <a:spAutoFit/>
          </a:bodyPr>
          <a:lstStyle/>
          <a:p>
            <a:r>
              <a:rPr lang="en-US" dirty="0" smtClean="0"/>
              <a:t>LDA</a:t>
            </a:r>
            <a:endParaRPr lang="en-US" dirty="0"/>
          </a:p>
        </p:txBody>
      </p:sp>
      <p:sp>
        <p:nvSpPr>
          <p:cNvPr id="7" name="TextBox 6"/>
          <p:cNvSpPr txBox="1"/>
          <p:nvPr/>
        </p:nvSpPr>
        <p:spPr>
          <a:xfrm>
            <a:off x="5698998" y="4479988"/>
            <a:ext cx="740664" cy="369332"/>
          </a:xfrm>
          <a:prstGeom prst="rect">
            <a:avLst/>
          </a:prstGeom>
          <a:noFill/>
        </p:spPr>
        <p:txBody>
          <a:bodyPr wrap="square" rtlCol="0">
            <a:spAutoFit/>
          </a:bodyPr>
          <a:lstStyle/>
          <a:p>
            <a:r>
              <a:rPr lang="en-US" dirty="0" smtClean="0"/>
              <a:t>Bayes</a:t>
            </a:r>
            <a:endParaRPr lang="en-US" dirty="0"/>
          </a:p>
        </p:txBody>
      </p:sp>
      <p:cxnSp>
        <p:nvCxnSpPr>
          <p:cNvPr id="8" name="Straight Arrow Connector 7"/>
          <p:cNvCxnSpPr/>
          <p:nvPr/>
        </p:nvCxnSpPr>
        <p:spPr>
          <a:xfrm flipH="1" flipV="1">
            <a:off x="5138928" y="4664654"/>
            <a:ext cx="429768" cy="3188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632704" y="4745736"/>
            <a:ext cx="256032" cy="320040"/>
          </a:xfrm>
          <a:prstGeom prst="straightConnector1">
            <a:avLst/>
          </a:prstGeom>
          <a:ln w="15875">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956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Case 1: Brand Preference for Orange Juice</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We would like to predict what customers prefer to buy: Citrus </a:t>
            </a:r>
            <a:r>
              <a:rPr lang="en-US" dirty="0" smtClean="0"/>
              <a:t>Hill (CH) </a:t>
            </a:r>
            <a:r>
              <a:rPr lang="en-US" dirty="0" smtClean="0"/>
              <a:t>or Minute </a:t>
            </a:r>
            <a:r>
              <a:rPr lang="en-US" dirty="0" smtClean="0"/>
              <a:t>Maid (MM) </a:t>
            </a:r>
            <a:r>
              <a:rPr lang="en-US" dirty="0" smtClean="0"/>
              <a:t>orange juice?</a:t>
            </a:r>
          </a:p>
          <a:p>
            <a:pPr marL="0" indent="0">
              <a:buNone/>
            </a:pPr>
            <a:r>
              <a:rPr lang="en-US" dirty="0" smtClean="0"/>
              <a:t> </a:t>
            </a:r>
          </a:p>
          <a:p>
            <a:r>
              <a:rPr lang="en-US" dirty="0" smtClean="0"/>
              <a:t>The Y (Purchase) variable is </a:t>
            </a:r>
            <a:r>
              <a:rPr lang="en-US" u="sng" dirty="0" smtClean="0"/>
              <a:t>categorical</a:t>
            </a:r>
            <a:r>
              <a:rPr lang="en-US" dirty="0" smtClean="0"/>
              <a:t>: 0 or 1</a:t>
            </a:r>
          </a:p>
          <a:p>
            <a:pPr marL="0" indent="0">
              <a:buNone/>
            </a:pPr>
            <a:endParaRPr lang="en-US" dirty="0" smtClean="0"/>
          </a:p>
          <a:p>
            <a:r>
              <a:rPr lang="en-US" dirty="0" smtClean="0"/>
              <a:t>The X (</a:t>
            </a:r>
            <a:r>
              <a:rPr lang="en-US" dirty="0" err="1" smtClean="0"/>
              <a:t>LoyalCH</a:t>
            </a:r>
            <a:r>
              <a:rPr lang="en-US" dirty="0" smtClean="0"/>
              <a:t>) variable is a numerical value (between 0 and 1) which specifies the </a:t>
            </a:r>
            <a:r>
              <a:rPr lang="en-US" b="1" dirty="0" smtClean="0"/>
              <a:t>how much the customers are loyal to the Citrus Hill</a:t>
            </a:r>
            <a:r>
              <a:rPr lang="en-US" dirty="0" smtClean="0"/>
              <a:t> (CH) orange juice </a:t>
            </a:r>
          </a:p>
          <a:p>
            <a:endParaRPr lang="en-US" dirty="0"/>
          </a:p>
          <a:p>
            <a:r>
              <a:rPr lang="en-US" dirty="0" smtClean="0"/>
              <a:t>Can we use Linear Regression when Y is categorical?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a:t>
            </a:fld>
            <a:endParaRPr lang="en-US"/>
          </a:p>
        </p:txBody>
      </p:sp>
    </p:spTree>
    <p:extLst>
      <p:ext uri="{BB962C8B-B14F-4D97-AF65-F5344CB8AC3E}">
        <p14:creationId xmlns:p14="http://schemas.microsoft.com/office/powerpoint/2010/main" val="8671189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4.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1066" y="2360265"/>
            <a:ext cx="5205222" cy="2451317"/>
          </a:xfrm>
          <a:prstGeom prst="rect">
            <a:avLst/>
          </a:prstGeom>
        </p:spPr>
      </p:pic>
      <p:sp>
        <p:nvSpPr>
          <p:cNvPr id="2" name="Title 1"/>
          <p:cNvSpPr>
            <a:spLocks noGrp="1"/>
          </p:cNvSpPr>
          <p:nvPr>
            <p:ph type="title"/>
          </p:nvPr>
        </p:nvSpPr>
        <p:spPr>
          <a:xfrm>
            <a:off x="731520" y="53341"/>
            <a:ext cx="7886700" cy="1325563"/>
          </a:xfrm>
        </p:spPr>
        <p:txBody>
          <a:bodyPr/>
          <a:lstStyle/>
          <a:p>
            <a:pPr algn="ctr"/>
            <a:r>
              <a:rPr lang="en-US" b="1" dirty="0" smtClean="0">
                <a:solidFill>
                  <a:srgbClr val="FF0000"/>
                </a:solidFill>
              </a:rPr>
              <a:t>An Example When p &gt; 1</a:t>
            </a:r>
            <a:endParaRPr lang="en-US" b="1" dirty="0">
              <a:solidFill>
                <a:srgbClr val="FF0000"/>
              </a:solidFill>
            </a:endParaRPr>
          </a:p>
        </p:txBody>
      </p:sp>
      <p:sp>
        <p:nvSpPr>
          <p:cNvPr id="3" name="Content Placeholder 2"/>
          <p:cNvSpPr>
            <a:spLocks noGrp="1"/>
          </p:cNvSpPr>
          <p:nvPr>
            <p:ph idx="1"/>
          </p:nvPr>
        </p:nvSpPr>
        <p:spPr>
          <a:xfrm>
            <a:off x="628650" y="1093392"/>
            <a:ext cx="7886700" cy="4351338"/>
          </a:xfrm>
        </p:spPr>
        <p:txBody>
          <a:bodyPr/>
          <a:lstStyle/>
          <a:p>
            <a:r>
              <a:rPr lang="en-US" dirty="0" smtClean="0"/>
              <a:t>If X is multidimensional (p &gt; 1), we use exactly the same approach except the density function </a:t>
            </a:r>
            <a:r>
              <a:rPr lang="en-US" i="1" dirty="0" smtClean="0"/>
              <a:t>f(x)</a:t>
            </a:r>
            <a:r>
              <a:rPr lang="en-US" dirty="0" smtClean="0"/>
              <a:t> is modeled using the multivariate normal density</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40</a:t>
            </a:fld>
            <a:endParaRPr lang="en-US"/>
          </a:p>
        </p:txBody>
      </p:sp>
      <p:pic>
        <p:nvPicPr>
          <p:cNvPr id="3074" name="Picture 2" descr="MultivariateNorm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0811" y="4994145"/>
            <a:ext cx="2041906" cy="15447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1520" y="5443363"/>
            <a:ext cx="5413248" cy="646331"/>
          </a:xfrm>
          <a:prstGeom prst="rect">
            <a:avLst/>
          </a:prstGeom>
          <a:noFill/>
        </p:spPr>
        <p:txBody>
          <a:bodyPr wrap="square" rtlCol="0">
            <a:spAutoFit/>
          </a:bodyPr>
          <a:lstStyle/>
          <a:p>
            <a:r>
              <a:rPr lang="en-US" dirty="0" smtClean="0"/>
              <a:t>Cross-section has the shape of a one-dimensional normal distribution</a:t>
            </a:r>
            <a:endParaRPr lang="en-US" dirty="0"/>
          </a:p>
        </p:txBody>
      </p:sp>
      <p:sp>
        <p:nvSpPr>
          <p:cNvPr id="7" name="TextBox 6"/>
          <p:cNvSpPr txBox="1"/>
          <p:nvPr/>
        </p:nvSpPr>
        <p:spPr>
          <a:xfrm>
            <a:off x="84582" y="2488487"/>
            <a:ext cx="2130552" cy="923330"/>
          </a:xfrm>
          <a:prstGeom prst="rect">
            <a:avLst/>
          </a:prstGeom>
          <a:noFill/>
          <a:ln w="22225">
            <a:noFill/>
          </a:ln>
        </p:spPr>
        <p:txBody>
          <a:bodyPr wrap="square" rtlCol="0">
            <a:spAutoFit/>
          </a:bodyPr>
          <a:lstStyle/>
          <a:p>
            <a:pPr marL="285750" indent="-285750">
              <a:buFont typeface="Wingdings" panose="05000000000000000000" pitchFamily="2" charset="2"/>
              <a:buChar char="§"/>
            </a:pPr>
            <a:r>
              <a:rPr lang="en-US" dirty="0" smtClean="0"/>
              <a:t>Equal variance</a:t>
            </a:r>
          </a:p>
          <a:p>
            <a:pPr marL="285750" indent="-285750">
              <a:buFont typeface="Wingdings" panose="05000000000000000000" pitchFamily="2" charset="2"/>
              <a:buChar char="§"/>
            </a:pPr>
            <a:r>
              <a:rPr lang="en-US" dirty="0" smtClean="0"/>
              <a:t>no correlation</a:t>
            </a:r>
          </a:p>
          <a:p>
            <a:pPr marL="285750" indent="-285750">
              <a:buFont typeface="Wingdings" panose="05000000000000000000" pitchFamily="2" charset="2"/>
              <a:buChar char="§"/>
            </a:pPr>
            <a:r>
              <a:rPr lang="en-US" dirty="0" smtClean="0"/>
              <a:t>Circular base</a:t>
            </a:r>
            <a:endParaRPr lang="en-US" dirty="0"/>
          </a:p>
        </p:txBody>
      </p:sp>
      <p:cxnSp>
        <p:nvCxnSpPr>
          <p:cNvPr id="9" name="Straight Arrow Connector 8"/>
          <p:cNvCxnSpPr/>
          <p:nvPr/>
        </p:nvCxnSpPr>
        <p:spPr>
          <a:xfrm>
            <a:off x="1801368" y="2803848"/>
            <a:ext cx="539496" cy="29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06590" y="2488487"/>
            <a:ext cx="2052828" cy="1200329"/>
          </a:xfrm>
          <a:prstGeom prst="rect">
            <a:avLst/>
          </a:prstGeom>
          <a:noFill/>
          <a:ln w="22225">
            <a:noFill/>
          </a:ln>
        </p:spPr>
        <p:txBody>
          <a:bodyPr wrap="square" rtlCol="0">
            <a:spAutoFit/>
          </a:bodyPr>
          <a:lstStyle/>
          <a:p>
            <a:pPr marL="285750" indent="-285750">
              <a:buFont typeface="Arial" panose="020B0604020202020204" pitchFamily="34" charset="0"/>
              <a:buChar char="•"/>
            </a:pPr>
            <a:r>
              <a:rPr lang="en-US" dirty="0" smtClean="0"/>
              <a:t>Non-Equal variance</a:t>
            </a:r>
          </a:p>
          <a:p>
            <a:pPr marL="285750" indent="-285750">
              <a:buFont typeface="Arial" panose="020B0604020202020204" pitchFamily="34" charset="0"/>
              <a:buChar char="•"/>
            </a:pPr>
            <a:r>
              <a:rPr lang="en-US" dirty="0" smtClean="0"/>
              <a:t>some correlation</a:t>
            </a:r>
          </a:p>
          <a:p>
            <a:pPr marL="285750" indent="-285750">
              <a:buFont typeface="Arial" panose="020B0604020202020204" pitchFamily="34" charset="0"/>
              <a:buChar char="•"/>
            </a:pPr>
            <a:r>
              <a:rPr lang="en-US" dirty="0" smtClean="0"/>
              <a:t>Elliptical base</a:t>
            </a:r>
            <a:endParaRPr lang="en-US" dirty="0"/>
          </a:p>
        </p:txBody>
      </p:sp>
      <p:cxnSp>
        <p:nvCxnSpPr>
          <p:cNvPr id="12" name="Straight Arrow Connector 11"/>
          <p:cNvCxnSpPr/>
          <p:nvPr/>
        </p:nvCxnSpPr>
        <p:spPr>
          <a:xfrm flipV="1">
            <a:off x="6409690" y="2816799"/>
            <a:ext cx="610362" cy="2796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298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032" y="319680"/>
            <a:ext cx="7374636" cy="4316329"/>
          </a:xfrm>
        </p:spPr>
        <p:txBody>
          <a:bodyPr/>
          <a:lstStyle/>
          <a:p>
            <a:r>
              <a:rPr lang="en-US" dirty="0" smtClean="0"/>
              <a:t>We have two predictors (p =2)</a:t>
            </a:r>
          </a:p>
          <a:p>
            <a:r>
              <a:rPr lang="en-US" dirty="0" smtClean="0"/>
              <a:t>Three classes, common covariance matrix </a:t>
            </a:r>
          </a:p>
          <a:p>
            <a:r>
              <a:rPr lang="en-US" dirty="0" smtClean="0"/>
              <a:t>20 observations were generated from each class</a:t>
            </a:r>
          </a:p>
          <a:p>
            <a:r>
              <a:rPr lang="en-US" dirty="0" smtClean="0"/>
              <a:t>The </a:t>
            </a:r>
            <a:r>
              <a:rPr lang="en-US" dirty="0" smtClean="0">
                <a:solidFill>
                  <a:srgbClr val="FF0000"/>
                </a:solidFill>
              </a:rPr>
              <a:t>solid lines </a:t>
            </a:r>
            <a:r>
              <a:rPr lang="en-US" dirty="0" smtClean="0"/>
              <a:t>are </a:t>
            </a:r>
            <a:r>
              <a:rPr lang="en-US" dirty="0" smtClean="0">
                <a:solidFill>
                  <a:srgbClr val="FF0000"/>
                </a:solidFill>
              </a:rPr>
              <a:t>Bayes’ boundaries</a:t>
            </a:r>
          </a:p>
          <a:p>
            <a:r>
              <a:rPr lang="en-US" dirty="0" smtClean="0"/>
              <a:t>The </a:t>
            </a:r>
            <a:r>
              <a:rPr lang="en-US" dirty="0" smtClean="0">
                <a:solidFill>
                  <a:srgbClr val="FF0000"/>
                </a:solidFill>
              </a:rPr>
              <a:t>dashed lines </a:t>
            </a:r>
            <a:r>
              <a:rPr lang="en-US" dirty="0" smtClean="0"/>
              <a:t>are </a:t>
            </a:r>
            <a:r>
              <a:rPr lang="en-US" dirty="0" smtClean="0">
                <a:solidFill>
                  <a:srgbClr val="FF0000"/>
                </a:solidFill>
              </a:rPr>
              <a:t>LDA boundaries</a:t>
            </a:r>
          </a:p>
          <a:p>
            <a:r>
              <a:rPr lang="en-US" dirty="0" smtClean="0"/>
              <a:t>Ellipses: region with 95% prob. of each class</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41</a:t>
            </a:fld>
            <a:endParaRPr lang="en-US"/>
          </a:p>
        </p:txBody>
      </p:sp>
      <p:pic>
        <p:nvPicPr>
          <p:cNvPr id="6" name="Picture 5" descr="4.6-r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763" y="3759515"/>
            <a:ext cx="3099610" cy="2729303"/>
          </a:xfrm>
          <a:prstGeom prst="rect">
            <a:avLst/>
          </a:prstGeom>
        </p:spPr>
      </p:pic>
      <p:grpSp>
        <p:nvGrpSpPr>
          <p:cNvPr id="4" name="Group 3"/>
          <p:cNvGrpSpPr/>
          <p:nvPr/>
        </p:nvGrpSpPr>
        <p:grpSpPr>
          <a:xfrm>
            <a:off x="3591700" y="4077607"/>
            <a:ext cx="2144601" cy="1683734"/>
            <a:chOff x="3591700" y="4077607"/>
            <a:chExt cx="2144601" cy="1683734"/>
          </a:xfrm>
        </p:grpSpPr>
        <p:sp>
          <p:nvSpPr>
            <p:cNvPr id="2" name="Oval 1"/>
            <p:cNvSpPr/>
            <p:nvPr/>
          </p:nvSpPr>
          <p:spPr>
            <a:xfrm rot="2838053">
              <a:off x="4397741" y="3855853"/>
              <a:ext cx="812008" cy="12555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838053">
              <a:off x="3813454" y="4727579"/>
              <a:ext cx="812008" cy="12555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838053">
              <a:off x="4702540" y="4155883"/>
              <a:ext cx="812008" cy="12555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06926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Running LDA on Default Data</a:t>
            </a:r>
            <a:endParaRPr lang="en-US" b="1" dirty="0">
              <a:solidFill>
                <a:srgbClr val="FF0000"/>
              </a:solidFill>
            </a:endParaRPr>
          </a:p>
        </p:txBody>
      </p:sp>
      <p:sp>
        <p:nvSpPr>
          <p:cNvPr id="3" name="Content Placeholder 2"/>
          <p:cNvSpPr>
            <a:spLocks noGrp="1"/>
          </p:cNvSpPr>
          <p:nvPr>
            <p:ph idx="1"/>
          </p:nvPr>
        </p:nvSpPr>
        <p:spPr>
          <a:xfrm>
            <a:off x="100584" y="1825624"/>
            <a:ext cx="8897112" cy="4895851"/>
          </a:xfrm>
        </p:spPr>
        <p:txBody>
          <a:bodyPr/>
          <a:lstStyle/>
          <a:p>
            <a:r>
              <a:rPr lang="en-US" dirty="0" smtClean="0"/>
              <a:t>LDA makes 252+ 23 mistakes on 10,000 predictions (2.75% misclassification error rate)</a:t>
            </a:r>
          </a:p>
          <a:p>
            <a:r>
              <a:rPr lang="en-US" dirty="0" smtClean="0"/>
              <a:t>But LDA miss-predicts 252/333 = 75.5% of defaulters!</a:t>
            </a:r>
          </a:p>
          <a:p>
            <a:r>
              <a:rPr lang="en-US" dirty="0" smtClean="0"/>
              <a:t>Identifying high-riskers? Error rate is high/unacceptable!</a:t>
            </a:r>
          </a:p>
          <a:p>
            <a:r>
              <a:rPr lang="en-US" dirty="0" smtClean="0"/>
              <a:t>Perhaps, we shouldn’t use 0.5 as threshold for predicting default?</a:t>
            </a:r>
          </a:p>
          <a:p>
            <a:pPr marL="0" indent="0">
              <a:buNone/>
            </a:pPr>
            <a:endParaRPr lang="en-US" dirty="0" smtClean="0"/>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42</a:t>
            </a:fld>
            <a:endParaRPr lang="en-US"/>
          </a:p>
        </p:txBody>
      </p:sp>
      <p:pic>
        <p:nvPicPr>
          <p:cNvPr id="7" name="Picture 6" descr="table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794" y="4264506"/>
            <a:ext cx="5835325" cy="1844639"/>
          </a:xfrm>
          <a:prstGeom prst="rect">
            <a:avLst/>
          </a:prstGeom>
        </p:spPr>
      </p:pic>
      <p:sp>
        <p:nvSpPr>
          <p:cNvPr id="6" name="Oval 5"/>
          <p:cNvSpPr/>
          <p:nvPr/>
        </p:nvSpPr>
        <p:spPr>
          <a:xfrm>
            <a:off x="5266944" y="5391670"/>
            <a:ext cx="265176" cy="22274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952744" y="5074920"/>
            <a:ext cx="374904" cy="261885"/>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105165" y="6208793"/>
            <a:ext cx="1960611" cy="369332"/>
          </a:xfrm>
          <a:prstGeom prst="rect">
            <a:avLst/>
          </a:prstGeom>
          <a:noFill/>
        </p:spPr>
        <p:txBody>
          <a:bodyPr wrap="square" rtlCol="0">
            <a:spAutoFit/>
          </a:bodyPr>
          <a:lstStyle/>
          <a:p>
            <a:pPr algn="ctr"/>
            <a:r>
              <a:rPr lang="en-US" dirty="0" smtClean="0"/>
              <a:t>Confusion Matrix</a:t>
            </a:r>
            <a:endParaRPr lang="en-US" dirty="0"/>
          </a:p>
        </p:txBody>
      </p:sp>
      <p:sp>
        <p:nvSpPr>
          <p:cNvPr id="9" name="Rectangle 8"/>
          <p:cNvSpPr/>
          <p:nvPr/>
        </p:nvSpPr>
        <p:spPr>
          <a:xfrm>
            <a:off x="3621024" y="2743200"/>
            <a:ext cx="2203704"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98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xit" presetSubtype="0" accel="100000" fill="hold" grpId="0"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 calcmode="lin" valueType="num">
                                      <p:cBhvr>
                                        <p:cTn id="8" dur="500"/>
                                        <p:tgtEl>
                                          <p:spTgt spid="9"/>
                                        </p:tgtEl>
                                        <p:attrNameLst>
                                          <p:attrName>style.rotation</p:attrName>
                                        </p:attrNameLst>
                                      </p:cBhvr>
                                      <p:tavLst>
                                        <p:tav tm="0">
                                          <p:val>
                                            <p:fltVal val="0"/>
                                          </p:val>
                                        </p:tav>
                                        <p:tav tm="100000">
                                          <p:val>
                                            <p:fltVal val="360"/>
                                          </p:val>
                                        </p:tav>
                                      </p:tavLst>
                                    </p:anim>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Use 0.2 as Threshold for Default</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P(default=</a:t>
            </a:r>
            <a:r>
              <a:rPr lang="en-US" dirty="0" err="1" smtClean="0"/>
              <a:t>yes|X</a:t>
            </a:r>
            <a:r>
              <a:rPr lang="en-US" dirty="0" smtClean="0"/>
              <a:t>=x) &gt; 0.2 assign to default class</a:t>
            </a:r>
          </a:p>
          <a:p>
            <a:r>
              <a:rPr lang="en-US" dirty="0" smtClean="0"/>
              <a:t>Now the total number of mistakes is 235+138 = 373 (3.73% misclassification error rate)</a:t>
            </a:r>
          </a:p>
          <a:p>
            <a:r>
              <a:rPr lang="en-US" dirty="0" smtClean="0"/>
              <a:t>But we only miss-predicted 138/333 = 41.4% of defaulters</a:t>
            </a:r>
          </a:p>
          <a:p>
            <a:r>
              <a:rPr lang="en-US" dirty="0" smtClean="0"/>
              <a:t>We can examine the error rate with other thresholds </a:t>
            </a:r>
          </a:p>
          <a:p>
            <a:endParaRPr lang="en-US" dirty="0"/>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43</a:t>
            </a:fld>
            <a:endParaRPr lang="en-US"/>
          </a:p>
        </p:txBody>
      </p:sp>
      <p:pic>
        <p:nvPicPr>
          <p:cNvPr id="6" name="Picture 5" descr="Table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841" y="4991434"/>
            <a:ext cx="5298253" cy="1730042"/>
          </a:xfrm>
          <a:prstGeom prst="rect">
            <a:avLst/>
          </a:prstGeom>
        </p:spPr>
      </p:pic>
      <p:sp>
        <p:nvSpPr>
          <p:cNvPr id="4" name="Oval 3"/>
          <p:cNvSpPr/>
          <p:nvPr/>
        </p:nvSpPr>
        <p:spPr>
          <a:xfrm>
            <a:off x="5193792" y="5696435"/>
            <a:ext cx="411480" cy="320040"/>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504944" y="5969159"/>
            <a:ext cx="411480" cy="320040"/>
          </a:xfrm>
          <a:prstGeom prst="ellipse">
            <a:avLst/>
          </a:prstGeom>
          <a:noFill/>
          <a:ln w="285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071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Default Threshold Values vs. Error Rates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Black solid: overall error rate</a:t>
            </a:r>
          </a:p>
          <a:p>
            <a:r>
              <a:rPr lang="en-US" dirty="0" smtClean="0">
                <a:solidFill>
                  <a:schemeClr val="accent1">
                    <a:lumMod val="75000"/>
                  </a:schemeClr>
                </a:solidFill>
              </a:rPr>
              <a:t>Blue dashed: Fraction of defaulters missed</a:t>
            </a:r>
          </a:p>
          <a:p>
            <a:r>
              <a:rPr lang="en-US" dirty="0" smtClean="0">
                <a:solidFill>
                  <a:srgbClr val="FF0000"/>
                </a:solidFill>
              </a:rPr>
              <a:t>Orange dotted: non defaulters incorrectly classified</a:t>
            </a:r>
          </a:p>
          <a:p>
            <a:endParaRPr lang="en-US" dirty="0">
              <a:solidFill>
                <a:srgbClr val="FF0000"/>
              </a:solidFill>
            </a:endParaRPr>
          </a:p>
        </p:txBody>
      </p:sp>
      <p:sp>
        <p:nvSpPr>
          <p:cNvPr id="5" name="Slide Number Placeholder 4"/>
          <p:cNvSpPr>
            <a:spLocks noGrp="1"/>
          </p:cNvSpPr>
          <p:nvPr>
            <p:ph type="sldNum" sz="quarter" idx="12"/>
          </p:nvPr>
        </p:nvSpPr>
        <p:spPr/>
        <p:txBody>
          <a:bodyPr/>
          <a:lstStyle/>
          <a:p>
            <a:fld id="{E4FFCA10-EE3F-AF4E-9EA4-E5CA2D91A1E4}" type="slidenum">
              <a:rPr lang="en-US" smtClean="0"/>
              <a:t>44</a:t>
            </a:fld>
            <a:endParaRPr lang="en-US"/>
          </a:p>
        </p:txBody>
      </p:sp>
      <p:pic>
        <p:nvPicPr>
          <p:cNvPr id="6" name="Picture 5" descr="4.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0645" y="3296898"/>
            <a:ext cx="4828172" cy="2418103"/>
          </a:xfrm>
          <a:prstGeom prst="rect">
            <a:avLst/>
          </a:prstGeom>
        </p:spPr>
      </p:pic>
    </p:spTree>
    <p:extLst>
      <p:ext uri="{BB962C8B-B14F-4D97-AF65-F5344CB8AC3E}">
        <p14:creationId xmlns:p14="http://schemas.microsoft.com/office/powerpoint/2010/main" val="12120607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360" y="155449"/>
            <a:ext cx="7580376" cy="1289304"/>
          </a:xfrm>
        </p:spPr>
        <p:txBody>
          <a:bodyPr>
            <a:normAutofit fontScale="90000"/>
          </a:bodyPr>
          <a:lstStyle/>
          <a:p>
            <a:r>
              <a:rPr lang="en-US" sz="4800" b="1" dirty="0" smtClean="0">
                <a:solidFill>
                  <a:srgbClr val="FF0000"/>
                </a:solidFill>
              </a:rPr>
              <a:t>How can we decide which threshold value is best?</a:t>
            </a:r>
            <a:endParaRPr lang="en-US" sz="4800" b="1" dirty="0">
              <a:solidFill>
                <a:srgbClr val="FF0000"/>
              </a:solidFill>
            </a:endParaRPr>
          </a:p>
        </p:txBody>
      </p:sp>
      <p:sp>
        <p:nvSpPr>
          <p:cNvPr id="3" name="Subtitle 2"/>
          <p:cNvSpPr>
            <a:spLocks noGrp="1"/>
          </p:cNvSpPr>
          <p:nvPr>
            <p:ph type="subTitle" idx="1"/>
          </p:nvPr>
        </p:nvSpPr>
        <p:spPr>
          <a:xfrm>
            <a:off x="594360" y="1672654"/>
            <a:ext cx="8412480" cy="1655762"/>
          </a:xfrm>
        </p:spPr>
        <p:txBody>
          <a:bodyPr/>
          <a:lstStyle/>
          <a:p>
            <a:pPr marL="342900" indent="-342900" algn="l">
              <a:buFont typeface="Arial" panose="020B0604020202020204" pitchFamily="34" charset="0"/>
              <a:buChar char="•"/>
            </a:pPr>
            <a:r>
              <a:rPr lang="en-US" dirty="0" smtClean="0"/>
              <a:t>Such a decision must be based on domain knowledge (e.g., cost associated with default)</a:t>
            </a:r>
            <a:endParaRPr lang="en-US" dirty="0"/>
          </a:p>
        </p:txBody>
      </p:sp>
      <p:sp>
        <p:nvSpPr>
          <p:cNvPr id="4" name="Slide Number Placeholder 3"/>
          <p:cNvSpPr>
            <a:spLocks noGrp="1"/>
          </p:cNvSpPr>
          <p:nvPr>
            <p:ph type="sldNum" sz="quarter" idx="12"/>
          </p:nvPr>
        </p:nvSpPr>
        <p:spPr/>
        <p:txBody>
          <a:bodyPr/>
          <a:lstStyle/>
          <a:p>
            <a:fld id="{96F53C78-92A6-4046-BC61-0F15054A0F7A}" type="slidenum">
              <a:rPr lang="en-US" smtClean="0"/>
              <a:t>45</a:t>
            </a:fld>
            <a:endParaRPr lang="en-US"/>
          </a:p>
        </p:txBody>
      </p:sp>
      <p:pic>
        <p:nvPicPr>
          <p:cNvPr id="7" name="Picture 6"/>
          <p:cNvPicPr>
            <a:picLocks noChangeAspect="1"/>
          </p:cNvPicPr>
          <p:nvPr/>
        </p:nvPicPr>
        <p:blipFill>
          <a:blip r:embed="rId2"/>
          <a:stretch>
            <a:fillRect/>
          </a:stretch>
        </p:blipFill>
        <p:spPr>
          <a:xfrm>
            <a:off x="1118924" y="2670683"/>
            <a:ext cx="6906151" cy="1516633"/>
          </a:xfrm>
          <a:prstGeom prst="rect">
            <a:avLst/>
          </a:prstGeom>
        </p:spPr>
      </p:pic>
      <p:pic>
        <p:nvPicPr>
          <p:cNvPr id="8" name="Picture 7"/>
          <p:cNvPicPr>
            <a:picLocks noChangeAspect="1"/>
          </p:cNvPicPr>
          <p:nvPr/>
        </p:nvPicPr>
        <p:blipFill>
          <a:blip r:embed="rId3"/>
          <a:stretch>
            <a:fillRect/>
          </a:stretch>
        </p:blipFill>
        <p:spPr>
          <a:xfrm>
            <a:off x="5879592" y="4087368"/>
            <a:ext cx="3044952" cy="2755098"/>
          </a:xfrm>
          <a:prstGeom prst="rect">
            <a:avLst/>
          </a:prstGeom>
        </p:spPr>
      </p:pic>
      <p:sp>
        <p:nvSpPr>
          <p:cNvPr id="9" name="TextBox 8"/>
          <p:cNvSpPr txBox="1"/>
          <p:nvPr/>
        </p:nvSpPr>
        <p:spPr>
          <a:xfrm>
            <a:off x="457200" y="4948668"/>
            <a:ext cx="5613970" cy="1477328"/>
          </a:xfrm>
          <a:prstGeom prst="rect">
            <a:avLst/>
          </a:prstGeom>
          <a:noFill/>
        </p:spPr>
        <p:txBody>
          <a:bodyPr wrap="square" rtlCol="0">
            <a:spAutoFit/>
          </a:bodyPr>
          <a:lstStyle/>
          <a:p>
            <a:pPr algn="ctr"/>
            <a:r>
              <a:rPr lang="en-US" b="1" dirty="0" smtClean="0"/>
              <a:t>Receiver operating characteristic (ROC)</a:t>
            </a:r>
          </a:p>
          <a:p>
            <a:r>
              <a:rPr lang="en-US" b="1" dirty="0" smtClean="0">
                <a:solidFill>
                  <a:srgbClr val="FF0000"/>
                </a:solidFill>
              </a:rPr>
              <a:t>Displays two types of errors for all possible thresholds.</a:t>
            </a:r>
          </a:p>
          <a:p>
            <a:r>
              <a:rPr lang="en-US" b="1" dirty="0" smtClean="0">
                <a:solidFill>
                  <a:srgbClr val="FF0000"/>
                </a:solidFill>
              </a:rPr>
              <a:t>Overall performance over all possible thresholds is given by the area under the ROC (AUC).</a:t>
            </a:r>
          </a:p>
          <a:p>
            <a:r>
              <a:rPr lang="en-US" b="1" dirty="0" smtClean="0">
                <a:solidFill>
                  <a:srgbClr val="FF0000"/>
                </a:solidFill>
              </a:rPr>
              <a:t>The larger the AUC, the better the classifier</a:t>
            </a:r>
            <a:endParaRPr lang="en-US" b="1" dirty="0">
              <a:solidFill>
                <a:srgbClr val="FF0000"/>
              </a:solidFill>
            </a:endParaRPr>
          </a:p>
        </p:txBody>
      </p:sp>
    </p:spTree>
    <p:extLst>
      <p:ext uri="{BB962C8B-B14F-4D97-AF65-F5344CB8AC3E}">
        <p14:creationId xmlns:p14="http://schemas.microsoft.com/office/powerpoint/2010/main" val="28671883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84" y="182470"/>
            <a:ext cx="7886700" cy="1271205"/>
          </a:xfrm>
        </p:spPr>
        <p:txBody>
          <a:bodyPr/>
          <a:lstStyle/>
          <a:p>
            <a:pPr algn="ctr"/>
            <a:r>
              <a:rPr lang="en-US" b="1" dirty="0" smtClean="0">
                <a:solidFill>
                  <a:srgbClr val="FF0000"/>
                </a:solidFill>
              </a:rPr>
              <a:t>ROC</a:t>
            </a:r>
            <a:endParaRPr lang="en-US" b="1" dirty="0">
              <a:solidFill>
                <a:srgbClr val="FF0000"/>
              </a:solidFill>
            </a:endParaRPr>
          </a:p>
        </p:txBody>
      </p:sp>
      <p:sp>
        <p:nvSpPr>
          <p:cNvPr id="3" name="Text Placeholder 2"/>
          <p:cNvSpPr>
            <a:spLocks noGrp="1"/>
          </p:cNvSpPr>
          <p:nvPr>
            <p:ph type="body" idx="1"/>
          </p:nvPr>
        </p:nvSpPr>
        <p:spPr>
          <a:xfrm>
            <a:off x="292608" y="1453675"/>
            <a:ext cx="8300276" cy="1179797"/>
          </a:xfrm>
        </p:spPr>
        <p:txBody>
          <a:bodyPr>
            <a:normAutofit lnSpcReduction="10000"/>
          </a:bodyPr>
          <a:lstStyle/>
          <a:p>
            <a:r>
              <a:rPr lang="en-US" dirty="0" smtClean="0"/>
              <a:t>* ROC curves are used for comparing different classifiers (since they take into account all possible thresholds)</a:t>
            </a:r>
          </a:p>
          <a:p>
            <a:r>
              <a:rPr lang="en-US" dirty="0" smtClean="0"/>
              <a:t>* Ideal ROC indicates high true positive &amp; low false positive rate</a:t>
            </a:r>
          </a:p>
          <a:p>
            <a:endParaRPr lang="en-US" dirty="0"/>
          </a:p>
        </p:txBody>
      </p:sp>
      <p:sp>
        <p:nvSpPr>
          <p:cNvPr id="4" name="Slide Number Placeholder 3"/>
          <p:cNvSpPr>
            <a:spLocks noGrp="1"/>
          </p:cNvSpPr>
          <p:nvPr>
            <p:ph type="sldNum" sz="quarter" idx="12"/>
          </p:nvPr>
        </p:nvSpPr>
        <p:spPr/>
        <p:txBody>
          <a:bodyPr/>
          <a:lstStyle/>
          <a:p>
            <a:fld id="{96F53C78-92A6-4046-BC61-0F15054A0F7A}" type="slidenum">
              <a:rPr lang="en-US" smtClean="0"/>
              <a:t>46</a:t>
            </a:fld>
            <a:endParaRPr lang="en-US"/>
          </a:p>
        </p:txBody>
      </p:sp>
      <p:sp>
        <p:nvSpPr>
          <p:cNvPr id="5" name="Title 1"/>
          <p:cNvSpPr txBox="1">
            <a:spLocks/>
          </p:cNvSpPr>
          <p:nvPr/>
        </p:nvSpPr>
        <p:spPr>
          <a:xfrm>
            <a:off x="706184" y="2282604"/>
            <a:ext cx="7886700" cy="12712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b="1" dirty="0" smtClean="0">
                <a:solidFill>
                  <a:srgbClr val="FF0000"/>
                </a:solidFill>
              </a:rPr>
              <a:t>Sensitivity and Specificity</a:t>
            </a:r>
            <a:endParaRPr lang="en-US" b="1" dirty="0">
              <a:solidFill>
                <a:srgbClr val="FF0000"/>
              </a:solidFill>
            </a:endParaRPr>
          </a:p>
        </p:txBody>
      </p:sp>
      <p:sp>
        <p:nvSpPr>
          <p:cNvPr id="6" name="Text Placeholder 2"/>
          <p:cNvSpPr txBox="1">
            <a:spLocks/>
          </p:cNvSpPr>
          <p:nvPr/>
        </p:nvSpPr>
        <p:spPr>
          <a:xfrm>
            <a:off x="574358" y="3621213"/>
            <a:ext cx="7886700" cy="245040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800" b="1" i="1" u="sng" dirty="0" smtClean="0"/>
              <a:t>Sensitivity</a:t>
            </a:r>
            <a:r>
              <a:rPr lang="en-US" dirty="0" smtClean="0"/>
              <a:t>: True Positive rate (the fraction of defaulters correctly identified)</a:t>
            </a:r>
          </a:p>
          <a:p>
            <a:r>
              <a:rPr lang="en-US" sz="2800" b="1" i="1" u="sng" dirty="0" smtClean="0"/>
              <a:t>Specificity: </a:t>
            </a:r>
            <a:r>
              <a:rPr lang="en-US" dirty="0" smtClean="0"/>
              <a:t>1- False Positive; (the fraction of non-defaulters classified incorrectly)</a:t>
            </a:r>
          </a:p>
          <a:p>
            <a:endParaRPr lang="en-US" dirty="0"/>
          </a:p>
        </p:txBody>
      </p:sp>
    </p:spTree>
    <p:extLst>
      <p:ext uri="{BB962C8B-B14F-4D97-AF65-F5344CB8AC3E}">
        <p14:creationId xmlns:p14="http://schemas.microsoft.com/office/powerpoint/2010/main" val="23275236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47</a:t>
            </a:fld>
            <a:endParaRPr lang="en-US"/>
          </a:p>
        </p:txBody>
      </p:sp>
      <p:pic>
        <p:nvPicPr>
          <p:cNvPr id="3" name="Picture 2"/>
          <p:cNvPicPr>
            <a:picLocks noChangeAspect="1"/>
          </p:cNvPicPr>
          <p:nvPr/>
        </p:nvPicPr>
        <p:blipFill>
          <a:blip r:embed="rId2"/>
          <a:stretch>
            <a:fillRect/>
          </a:stretch>
        </p:blipFill>
        <p:spPr>
          <a:xfrm>
            <a:off x="1283516" y="585851"/>
            <a:ext cx="6906151" cy="1516633"/>
          </a:xfrm>
          <a:prstGeom prst="rect">
            <a:avLst/>
          </a:prstGeom>
        </p:spPr>
      </p:pic>
      <p:pic>
        <p:nvPicPr>
          <p:cNvPr id="4" name="Picture 3"/>
          <p:cNvPicPr>
            <a:picLocks noChangeAspect="1"/>
          </p:cNvPicPr>
          <p:nvPr/>
        </p:nvPicPr>
        <p:blipFill>
          <a:blip r:embed="rId3"/>
          <a:stretch>
            <a:fillRect/>
          </a:stretch>
        </p:blipFill>
        <p:spPr>
          <a:xfrm>
            <a:off x="819463" y="3873326"/>
            <a:ext cx="7578226" cy="1470500"/>
          </a:xfrm>
          <a:prstGeom prst="rect">
            <a:avLst/>
          </a:prstGeom>
        </p:spPr>
      </p:pic>
      <p:sp>
        <p:nvSpPr>
          <p:cNvPr id="5" name="TextBox 4"/>
          <p:cNvSpPr txBox="1"/>
          <p:nvPr/>
        </p:nvSpPr>
        <p:spPr>
          <a:xfrm>
            <a:off x="2011679" y="2506858"/>
            <a:ext cx="5449824" cy="707886"/>
          </a:xfrm>
          <a:prstGeom prst="rect">
            <a:avLst/>
          </a:prstGeom>
          <a:noFill/>
        </p:spPr>
        <p:txBody>
          <a:bodyPr wrap="square" rtlCol="0">
            <a:spAutoFit/>
          </a:bodyPr>
          <a:lstStyle/>
          <a:p>
            <a:pPr algn="ctr"/>
            <a:r>
              <a:rPr lang="en-US" sz="4000" dirty="0" smtClean="0">
                <a:solidFill>
                  <a:srgbClr val="FF0000"/>
                </a:solidFill>
              </a:rPr>
              <a:t>Performance measures</a:t>
            </a:r>
            <a:endParaRPr lang="en-US" sz="4000" dirty="0">
              <a:solidFill>
                <a:srgbClr val="FF0000"/>
              </a:solidFill>
            </a:endParaRPr>
          </a:p>
        </p:txBody>
      </p:sp>
    </p:spTree>
    <p:extLst>
      <p:ext uri="{BB962C8B-B14F-4D97-AF65-F5344CB8AC3E}">
        <p14:creationId xmlns:p14="http://schemas.microsoft.com/office/powerpoint/2010/main" val="35371490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Quadratic Discriminant Analysis (QDA)</a:t>
            </a:r>
            <a:endParaRPr lang="en-US" b="1" dirty="0">
              <a:solidFill>
                <a:srgbClr val="FF0000"/>
              </a:solidFill>
            </a:endParaRPr>
          </a:p>
        </p:txBody>
      </p:sp>
      <p:sp>
        <p:nvSpPr>
          <p:cNvPr id="3" name="Content Placeholder 2"/>
          <p:cNvSpPr>
            <a:spLocks noGrp="1"/>
          </p:cNvSpPr>
          <p:nvPr>
            <p:ph idx="1"/>
          </p:nvPr>
        </p:nvSpPr>
        <p:spPr>
          <a:xfrm>
            <a:off x="237744" y="1825625"/>
            <a:ext cx="8622792" cy="4351338"/>
          </a:xfrm>
        </p:spPr>
        <p:txBody>
          <a:bodyPr/>
          <a:lstStyle/>
          <a:p>
            <a:r>
              <a:rPr lang="en-US" dirty="0"/>
              <a:t>LDA </a:t>
            </a:r>
            <a:r>
              <a:rPr lang="en-US" dirty="0" smtClean="0"/>
              <a:t>assumes </a:t>
            </a:r>
            <a:r>
              <a:rPr lang="en-US" dirty="0"/>
              <a:t>that </a:t>
            </a:r>
            <a:r>
              <a:rPr lang="en-US" dirty="0" smtClean="0"/>
              <a:t>observations within each class has multivariate normal distribution</a:t>
            </a:r>
          </a:p>
          <a:p>
            <a:r>
              <a:rPr lang="en-US" dirty="0" smtClean="0"/>
              <a:t>LDA assumes that every class has the </a:t>
            </a:r>
            <a:r>
              <a:rPr lang="en-US" b="1" dirty="0" smtClean="0">
                <a:solidFill>
                  <a:srgbClr val="FF0000"/>
                </a:solidFill>
              </a:rPr>
              <a:t>same variance</a:t>
            </a:r>
            <a:r>
              <a:rPr lang="en-US" dirty="0" smtClean="0"/>
              <a:t>/ covariance</a:t>
            </a:r>
          </a:p>
          <a:p>
            <a:r>
              <a:rPr lang="en-US" dirty="0" smtClean="0"/>
              <a:t>However, LDA may perform poorly if this assumption is far from true</a:t>
            </a:r>
          </a:p>
          <a:p>
            <a:r>
              <a:rPr lang="en-US" dirty="0" smtClean="0"/>
              <a:t>QDA works identically as LDA except that it estimates separate variances/ covariance for each class</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48</a:t>
            </a:fld>
            <a:endParaRPr lang="en-US"/>
          </a:p>
        </p:txBody>
      </p:sp>
    </p:spTree>
    <p:extLst>
      <p:ext uri="{BB962C8B-B14F-4D97-AF65-F5344CB8AC3E}">
        <p14:creationId xmlns:p14="http://schemas.microsoft.com/office/powerpoint/2010/main" val="414605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Which is better? LDA or QDA?</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Since QDA allows for </a:t>
            </a:r>
            <a:r>
              <a:rPr lang="en-US" i="1" dirty="0" smtClean="0">
                <a:solidFill>
                  <a:srgbClr val="FF0000"/>
                </a:solidFill>
              </a:rPr>
              <a:t>different variances </a:t>
            </a:r>
            <a:r>
              <a:rPr lang="en-US" dirty="0" smtClean="0"/>
              <a:t>among classes, the resulting </a:t>
            </a:r>
            <a:r>
              <a:rPr lang="en-US" b="1" i="1" dirty="0" smtClean="0">
                <a:solidFill>
                  <a:srgbClr val="FF0000"/>
                </a:solidFill>
              </a:rPr>
              <a:t>boundaries become quadratic</a:t>
            </a:r>
          </a:p>
          <a:p>
            <a:endParaRPr lang="en-US" dirty="0" smtClean="0"/>
          </a:p>
          <a:p>
            <a:r>
              <a:rPr lang="en-US" dirty="0" smtClean="0"/>
              <a:t>Which approach is better: LDA or QDA?</a:t>
            </a:r>
          </a:p>
          <a:p>
            <a:pPr lvl="1"/>
            <a:r>
              <a:rPr lang="en-US" dirty="0" smtClean="0">
                <a:solidFill>
                  <a:srgbClr val="FF0000"/>
                </a:solidFill>
              </a:rPr>
              <a:t>QDA</a:t>
            </a:r>
            <a:r>
              <a:rPr lang="en-US" dirty="0" smtClean="0"/>
              <a:t> will work best when the </a:t>
            </a:r>
            <a:r>
              <a:rPr lang="en-US" dirty="0" smtClean="0">
                <a:solidFill>
                  <a:srgbClr val="FF0000"/>
                </a:solidFill>
              </a:rPr>
              <a:t>variances are very different</a:t>
            </a:r>
            <a:r>
              <a:rPr lang="en-US" dirty="0" smtClean="0"/>
              <a:t> between classes and we </a:t>
            </a:r>
            <a:r>
              <a:rPr lang="en-US" dirty="0" smtClean="0">
                <a:solidFill>
                  <a:srgbClr val="FF0000"/>
                </a:solidFill>
              </a:rPr>
              <a:t>have enough observations</a:t>
            </a:r>
            <a:r>
              <a:rPr lang="en-US" dirty="0" smtClean="0"/>
              <a:t> to accurately estimate the variances</a:t>
            </a:r>
          </a:p>
          <a:p>
            <a:pPr lvl="1"/>
            <a:r>
              <a:rPr lang="en-US" dirty="0" smtClean="0">
                <a:solidFill>
                  <a:srgbClr val="FF0000"/>
                </a:solidFill>
              </a:rPr>
              <a:t>LDA</a:t>
            </a:r>
            <a:r>
              <a:rPr lang="en-US" dirty="0" smtClean="0"/>
              <a:t> will work best when the </a:t>
            </a:r>
            <a:r>
              <a:rPr lang="en-US" dirty="0" smtClean="0">
                <a:solidFill>
                  <a:srgbClr val="FF0000"/>
                </a:solidFill>
              </a:rPr>
              <a:t>variances are similar </a:t>
            </a:r>
            <a:r>
              <a:rPr lang="en-US" dirty="0" smtClean="0"/>
              <a:t>among classes or we </a:t>
            </a:r>
            <a:r>
              <a:rPr lang="en-US" dirty="0" smtClean="0">
                <a:solidFill>
                  <a:srgbClr val="FF0000"/>
                </a:solidFill>
              </a:rPr>
              <a:t>don’t have enough data </a:t>
            </a:r>
            <a:r>
              <a:rPr lang="en-US" dirty="0" smtClean="0"/>
              <a:t>to accurately estimate the variances</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49</a:t>
            </a:fld>
            <a:endParaRPr lang="en-US"/>
          </a:p>
        </p:txBody>
      </p:sp>
    </p:spTree>
    <p:extLst>
      <p:ext uri="{BB962C8B-B14F-4D97-AF65-F5344CB8AC3E}">
        <p14:creationId xmlns:p14="http://schemas.microsoft.com/office/powerpoint/2010/main" val="214592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Why not Linear Regression?</a:t>
            </a:r>
            <a:endParaRPr lang="en-US" b="1" dirty="0">
              <a:solidFill>
                <a:srgbClr val="FF0000"/>
              </a:solidFill>
            </a:endParaRPr>
          </a:p>
        </p:txBody>
      </p:sp>
      <p:sp>
        <p:nvSpPr>
          <p:cNvPr id="3" name="Content Placeholder 2"/>
          <p:cNvSpPr>
            <a:spLocks noGrp="1"/>
          </p:cNvSpPr>
          <p:nvPr>
            <p:ph idx="1"/>
          </p:nvPr>
        </p:nvSpPr>
        <p:spPr>
          <a:xfrm>
            <a:off x="192024" y="1581913"/>
            <a:ext cx="8887968" cy="904281"/>
          </a:xfrm>
        </p:spPr>
        <p:txBody>
          <a:bodyPr>
            <a:normAutofit/>
          </a:bodyPr>
          <a:lstStyle/>
          <a:p>
            <a:pPr>
              <a:buFont typeface="Wingdings" charset="2"/>
              <a:buChar char="Ø"/>
            </a:pPr>
            <a:r>
              <a:rPr lang="en-US" dirty="0" smtClean="0"/>
              <a:t>When Y only takes on values of 0 and 1, why standard linear regression is inappropriate?</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5</a:t>
            </a:fld>
            <a:endParaRPr lang="en-US"/>
          </a:p>
        </p:txBody>
      </p:sp>
      <p:grpSp>
        <p:nvGrpSpPr>
          <p:cNvPr id="1548" name="Group 1547"/>
          <p:cNvGrpSpPr/>
          <p:nvPr/>
        </p:nvGrpSpPr>
        <p:grpSpPr>
          <a:xfrm>
            <a:off x="457200" y="2606040"/>
            <a:ext cx="4324307" cy="3129505"/>
            <a:chOff x="4329803" y="2247108"/>
            <a:chExt cx="4451748" cy="2943225"/>
          </a:xfrm>
        </p:grpSpPr>
        <p:grpSp>
          <p:nvGrpSpPr>
            <p:cNvPr id="9" name="Group 4"/>
            <p:cNvGrpSpPr>
              <a:grpSpLocks/>
            </p:cNvGrpSpPr>
            <p:nvPr/>
          </p:nvGrpSpPr>
          <p:grpSpPr bwMode="auto">
            <a:xfrm>
              <a:off x="4719138" y="2247108"/>
              <a:ext cx="4062413" cy="2943225"/>
              <a:chOff x="1595" y="1753"/>
              <a:chExt cx="2559" cy="1854"/>
            </a:xfrm>
          </p:grpSpPr>
          <p:grpSp>
            <p:nvGrpSpPr>
              <p:cNvPr id="10" name="Group 5"/>
              <p:cNvGrpSpPr>
                <a:grpSpLocks/>
              </p:cNvGrpSpPr>
              <p:nvPr/>
            </p:nvGrpSpPr>
            <p:grpSpPr bwMode="auto">
              <a:xfrm>
                <a:off x="1595" y="1753"/>
                <a:ext cx="2558" cy="1583"/>
                <a:chOff x="1595" y="1753"/>
                <a:chExt cx="2558" cy="1583"/>
              </a:xfrm>
            </p:grpSpPr>
            <p:sp>
              <p:nvSpPr>
                <p:cNvPr id="1348" name="Line 7"/>
                <p:cNvSpPr>
                  <a:spLocks noChangeShapeType="1"/>
                </p:cNvSpPr>
                <p:nvPr/>
              </p:nvSpPr>
              <p:spPr bwMode="auto">
                <a:xfrm flipH="1">
                  <a:off x="1784" y="329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9" name="Line 8"/>
                <p:cNvSpPr>
                  <a:spLocks noChangeShapeType="1"/>
                </p:cNvSpPr>
                <p:nvPr/>
              </p:nvSpPr>
              <p:spPr bwMode="auto">
                <a:xfrm flipH="1">
                  <a:off x="1765" y="3222"/>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0" name="Rectangle 9"/>
                <p:cNvSpPr>
                  <a:spLocks noChangeArrowheads="1"/>
                </p:cNvSpPr>
                <p:nvPr/>
              </p:nvSpPr>
              <p:spPr bwMode="auto">
                <a:xfrm>
                  <a:off x="1595" y="3191"/>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0.0</a:t>
                  </a:r>
                  <a:endParaRPr lang="en-US" sz="2400">
                    <a:latin typeface="Times New Roman" pitchFamily="18" charset="0"/>
                  </a:endParaRPr>
                </a:p>
              </p:txBody>
            </p:sp>
            <p:sp>
              <p:nvSpPr>
                <p:cNvPr id="1351" name="Line 10"/>
                <p:cNvSpPr>
                  <a:spLocks noChangeShapeType="1"/>
                </p:cNvSpPr>
                <p:nvPr/>
              </p:nvSpPr>
              <p:spPr bwMode="auto">
                <a:xfrm flipH="1">
                  <a:off x="1784" y="315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2" name="Line 11"/>
                <p:cNvSpPr>
                  <a:spLocks noChangeShapeType="1"/>
                </p:cNvSpPr>
                <p:nvPr/>
              </p:nvSpPr>
              <p:spPr bwMode="auto">
                <a:xfrm flipH="1">
                  <a:off x="1765" y="3084"/>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3" name="Line 12"/>
                <p:cNvSpPr>
                  <a:spLocks noChangeShapeType="1"/>
                </p:cNvSpPr>
                <p:nvPr/>
              </p:nvSpPr>
              <p:spPr bwMode="auto">
                <a:xfrm flipH="1">
                  <a:off x="1784" y="3009"/>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4" name="Line 13"/>
                <p:cNvSpPr>
                  <a:spLocks noChangeShapeType="1"/>
                </p:cNvSpPr>
                <p:nvPr/>
              </p:nvSpPr>
              <p:spPr bwMode="auto">
                <a:xfrm flipH="1">
                  <a:off x="1765" y="2940"/>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5" name="Rectangle 14"/>
                <p:cNvSpPr>
                  <a:spLocks noChangeArrowheads="1"/>
                </p:cNvSpPr>
                <p:nvPr/>
              </p:nvSpPr>
              <p:spPr bwMode="auto">
                <a:xfrm>
                  <a:off x="1595" y="2908"/>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0.2</a:t>
                  </a:r>
                  <a:endParaRPr lang="en-US" sz="2400">
                    <a:latin typeface="Times New Roman" pitchFamily="18" charset="0"/>
                  </a:endParaRPr>
                </a:p>
              </p:txBody>
            </p:sp>
            <p:sp>
              <p:nvSpPr>
                <p:cNvPr id="1356" name="Line 15"/>
                <p:cNvSpPr>
                  <a:spLocks noChangeShapeType="1"/>
                </p:cNvSpPr>
                <p:nvPr/>
              </p:nvSpPr>
              <p:spPr bwMode="auto">
                <a:xfrm flipH="1">
                  <a:off x="1784" y="287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7" name="Line 16"/>
                <p:cNvSpPr>
                  <a:spLocks noChangeShapeType="1"/>
                </p:cNvSpPr>
                <p:nvPr/>
              </p:nvSpPr>
              <p:spPr bwMode="auto">
                <a:xfrm flipH="1">
                  <a:off x="1765" y="2801"/>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8" name="Line 17"/>
                <p:cNvSpPr>
                  <a:spLocks noChangeShapeType="1"/>
                </p:cNvSpPr>
                <p:nvPr/>
              </p:nvSpPr>
              <p:spPr bwMode="auto">
                <a:xfrm flipH="1">
                  <a:off x="1784" y="273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9" name="Line 18"/>
                <p:cNvSpPr>
                  <a:spLocks noChangeShapeType="1"/>
                </p:cNvSpPr>
                <p:nvPr/>
              </p:nvSpPr>
              <p:spPr bwMode="auto">
                <a:xfrm flipH="1">
                  <a:off x="1765" y="2663"/>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0" name="Rectangle 19"/>
                <p:cNvSpPr>
                  <a:spLocks noChangeArrowheads="1"/>
                </p:cNvSpPr>
                <p:nvPr/>
              </p:nvSpPr>
              <p:spPr bwMode="auto">
                <a:xfrm>
                  <a:off x="1595" y="2632"/>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dirty="0">
                      <a:solidFill>
                        <a:srgbClr val="000000"/>
                      </a:solidFill>
                      <a:latin typeface="Arial" pitchFamily="34" charset="0"/>
                    </a:rPr>
                    <a:t>0.4</a:t>
                  </a:r>
                  <a:endParaRPr lang="en-US" sz="2400" dirty="0">
                    <a:latin typeface="Times New Roman" pitchFamily="18" charset="0"/>
                  </a:endParaRPr>
                </a:p>
              </p:txBody>
            </p:sp>
            <p:sp>
              <p:nvSpPr>
                <p:cNvPr id="1361" name="Line 20"/>
                <p:cNvSpPr>
                  <a:spLocks noChangeShapeType="1"/>
                </p:cNvSpPr>
                <p:nvPr/>
              </p:nvSpPr>
              <p:spPr bwMode="auto">
                <a:xfrm flipH="1">
                  <a:off x="1784" y="2594"/>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2" name="Line 21"/>
                <p:cNvSpPr>
                  <a:spLocks noChangeShapeType="1"/>
                </p:cNvSpPr>
                <p:nvPr/>
              </p:nvSpPr>
              <p:spPr bwMode="auto">
                <a:xfrm flipH="1">
                  <a:off x="1765" y="2519"/>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3" name="Rectangle 22"/>
                <p:cNvSpPr>
                  <a:spLocks noChangeArrowheads="1"/>
                </p:cNvSpPr>
                <p:nvPr/>
              </p:nvSpPr>
              <p:spPr bwMode="auto">
                <a:xfrm>
                  <a:off x="1595" y="2488"/>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0.5</a:t>
                  </a:r>
                  <a:endParaRPr lang="en-US" sz="2400">
                    <a:latin typeface="Times New Roman" pitchFamily="18" charset="0"/>
                  </a:endParaRPr>
                </a:p>
              </p:txBody>
            </p:sp>
            <p:sp>
              <p:nvSpPr>
                <p:cNvPr id="1364" name="Line 23"/>
                <p:cNvSpPr>
                  <a:spLocks noChangeShapeType="1"/>
                </p:cNvSpPr>
                <p:nvPr/>
              </p:nvSpPr>
              <p:spPr bwMode="auto">
                <a:xfrm flipH="1">
                  <a:off x="1784" y="2450"/>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5" name="Line 24"/>
                <p:cNvSpPr>
                  <a:spLocks noChangeShapeType="1"/>
                </p:cNvSpPr>
                <p:nvPr/>
              </p:nvSpPr>
              <p:spPr bwMode="auto">
                <a:xfrm flipH="1">
                  <a:off x="1765" y="2381"/>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6" name="Line 25"/>
                <p:cNvSpPr>
                  <a:spLocks noChangeShapeType="1"/>
                </p:cNvSpPr>
                <p:nvPr/>
              </p:nvSpPr>
              <p:spPr bwMode="auto">
                <a:xfrm flipH="1">
                  <a:off x="1784" y="2312"/>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7" name="Line 26"/>
                <p:cNvSpPr>
                  <a:spLocks noChangeShapeType="1"/>
                </p:cNvSpPr>
                <p:nvPr/>
              </p:nvSpPr>
              <p:spPr bwMode="auto">
                <a:xfrm flipH="1">
                  <a:off x="1765" y="2243"/>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8" name="Rectangle 27"/>
                <p:cNvSpPr>
                  <a:spLocks noChangeArrowheads="1"/>
                </p:cNvSpPr>
                <p:nvPr/>
              </p:nvSpPr>
              <p:spPr bwMode="auto">
                <a:xfrm>
                  <a:off x="1595" y="2211"/>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0.7</a:t>
                  </a:r>
                  <a:endParaRPr lang="en-US" sz="2400">
                    <a:latin typeface="Times New Roman" pitchFamily="18" charset="0"/>
                  </a:endParaRPr>
                </a:p>
              </p:txBody>
            </p:sp>
            <p:sp>
              <p:nvSpPr>
                <p:cNvPr id="1369" name="Line 28"/>
                <p:cNvSpPr>
                  <a:spLocks noChangeShapeType="1"/>
                </p:cNvSpPr>
                <p:nvPr/>
              </p:nvSpPr>
              <p:spPr bwMode="auto">
                <a:xfrm flipH="1">
                  <a:off x="1784" y="2174"/>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0" name="Line 29"/>
                <p:cNvSpPr>
                  <a:spLocks noChangeShapeType="1"/>
                </p:cNvSpPr>
                <p:nvPr/>
              </p:nvSpPr>
              <p:spPr bwMode="auto">
                <a:xfrm flipH="1">
                  <a:off x="1765" y="2105"/>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1" name="Line 30"/>
                <p:cNvSpPr>
                  <a:spLocks noChangeShapeType="1"/>
                </p:cNvSpPr>
                <p:nvPr/>
              </p:nvSpPr>
              <p:spPr bwMode="auto">
                <a:xfrm flipH="1">
                  <a:off x="1784" y="2036"/>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2" name="Line 31"/>
                <p:cNvSpPr>
                  <a:spLocks noChangeShapeType="1"/>
                </p:cNvSpPr>
                <p:nvPr/>
              </p:nvSpPr>
              <p:spPr bwMode="auto">
                <a:xfrm flipH="1">
                  <a:off x="1765" y="1960"/>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3" name="Rectangle 32"/>
                <p:cNvSpPr>
                  <a:spLocks noChangeArrowheads="1"/>
                </p:cNvSpPr>
                <p:nvPr/>
              </p:nvSpPr>
              <p:spPr bwMode="auto">
                <a:xfrm>
                  <a:off x="1595" y="1929"/>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0.9</a:t>
                  </a:r>
                  <a:endParaRPr lang="en-US" sz="2400">
                    <a:latin typeface="Times New Roman" pitchFamily="18" charset="0"/>
                  </a:endParaRPr>
                </a:p>
              </p:txBody>
            </p:sp>
            <p:sp>
              <p:nvSpPr>
                <p:cNvPr id="1374" name="Line 33"/>
                <p:cNvSpPr>
                  <a:spLocks noChangeShapeType="1"/>
                </p:cNvSpPr>
                <p:nvPr/>
              </p:nvSpPr>
              <p:spPr bwMode="auto">
                <a:xfrm flipH="1">
                  <a:off x="1784" y="1891"/>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5" name="Line 34"/>
                <p:cNvSpPr>
                  <a:spLocks noChangeShapeType="1"/>
                </p:cNvSpPr>
                <p:nvPr/>
              </p:nvSpPr>
              <p:spPr bwMode="auto">
                <a:xfrm flipH="1">
                  <a:off x="1765" y="1822"/>
                  <a:ext cx="3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6" name="Line 35"/>
                <p:cNvSpPr>
                  <a:spLocks noChangeShapeType="1"/>
                </p:cNvSpPr>
                <p:nvPr/>
              </p:nvSpPr>
              <p:spPr bwMode="auto">
                <a:xfrm flipH="1">
                  <a:off x="1784" y="1753"/>
                  <a:ext cx="1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7" name="Rectangle 36"/>
                <p:cNvSpPr>
                  <a:spLocks noChangeArrowheads="1"/>
                </p:cNvSpPr>
                <p:nvPr/>
              </p:nvSpPr>
              <p:spPr bwMode="auto">
                <a:xfrm>
                  <a:off x="1809" y="1759"/>
                  <a:ext cx="2344" cy="15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8" name="Rectangle 37"/>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9" name="Rectangle 3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0" name="Rectangle 39"/>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1" name="Line 4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2" name="Line 4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3" name="Rectangle 42"/>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4" name="Rectangle 43"/>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5" name="Rectangle 44"/>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6" name="Rectangle 45"/>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7" name="Rectangle 46"/>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8" name="Rectangle 47"/>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9" name="Rectangle 48"/>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0" name="Rectangle 49"/>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1" name="Rectangle 50"/>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2" name="Rectangle 51"/>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3" name="Rectangle 52"/>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4" name="Line 53"/>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5" name="Line 54"/>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6" name="Line 55"/>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7" name="Line 56"/>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8" name="Line 57"/>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9" name="Line 58"/>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0" name="Rectangle 59"/>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1" name="Rectangle 60"/>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2" name="Rectangle 61"/>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3" name="Rectangle 62"/>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4" name="Rectangle 63"/>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5" name="Rectangle 64"/>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6" name="Rectangle 65"/>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7" name="Rectangle 66"/>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8" name="Rectangle 67"/>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9" name="Rectangle 68"/>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0" name="Rectangle 69"/>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1" name="Rectangle 70"/>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2" name="Rectangle 71"/>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3" name="Line 72"/>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4" name="Line 73"/>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5" name="Line 74"/>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6" name="Line 75"/>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7" name="Rectangle 76"/>
                <p:cNvSpPr>
                  <a:spLocks noChangeArrowheads="1"/>
                </p:cNvSpPr>
                <p:nvPr/>
              </p:nvSpPr>
              <p:spPr bwMode="auto">
                <a:xfrm>
                  <a:off x="30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8" name="Rectangle 77"/>
                <p:cNvSpPr>
                  <a:spLocks noChangeArrowheads="1"/>
                </p:cNvSpPr>
                <p:nvPr/>
              </p:nvSpPr>
              <p:spPr bwMode="auto">
                <a:xfrm>
                  <a:off x="326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9" name="Rectangle 78"/>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0" name="Rectangle 79"/>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1" name="Rectangle 80"/>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2" name="Rectangle 81"/>
                <p:cNvSpPr>
                  <a:spLocks noChangeArrowheads="1"/>
                </p:cNvSpPr>
                <p:nvPr/>
              </p:nvSpPr>
              <p:spPr bwMode="auto">
                <a:xfrm>
                  <a:off x="387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3" name="Rectangle 82"/>
                <p:cNvSpPr>
                  <a:spLocks noChangeArrowheads="1"/>
                </p:cNvSpPr>
                <p:nvPr/>
              </p:nvSpPr>
              <p:spPr bwMode="auto">
                <a:xfrm>
                  <a:off x="390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4" name="Rectangle 83"/>
                <p:cNvSpPr>
                  <a:spLocks noChangeArrowheads="1"/>
                </p:cNvSpPr>
                <p:nvPr/>
              </p:nvSpPr>
              <p:spPr bwMode="auto">
                <a:xfrm>
                  <a:off x="39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5" name="Rectangle 84"/>
                <p:cNvSpPr>
                  <a:spLocks noChangeArrowheads="1"/>
                </p:cNvSpPr>
                <p:nvPr/>
              </p:nvSpPr>
              <p:spPr bwMode="auto">
                <a:xfrm>
                  <a:off x="39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6" name="Rectangle 85"/>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7" name="Line 86"/>
                <p:cNvSpPr>
                  <a:spLocks noChangeShapeType="1"/>
                </p:cNvSpPr>
                <p:nvPr/>
              </p:nvSpPr>
              <p:spPr bwMode="auto">
                <a:xfrm>
                  <a:off x="398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28" name="Line 87"/>
                <p:cNvSpPr>
                  <a:spLocks noChangeShapeType="1"/>
                </p:cNvSpPr>
                <p:nvPr/>
              </p:nvSpPr>
              <p:spPr bwMode="auto">
                <a:xfrm>
                  <a:off x="399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29" name="Rectangle 88"/>
                <p:cNvSpPr>
                  <a:spLocks noChangeArrowheads="1"/>
                </p:cNvSpPr>
                <p:nvPr/>
              </p:nvSpPr>
              <p:spPr bwMode="auto">
                <a:xfrm>
                  <a:off x="356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0" name="Rectangle 89"/>
                <p:cNvSpPr>
                  <a:spLocks noChangeArrowheads="1"/>
                </p:cNvSpPr>
                <p:nvPr/>
              </p:nvSpPr>
              <p:spPr bwMode="auto">
                <a:xfrm>
                  <a:off x="366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1" name="Rectangle 90"/>
                <p:cNvSpPr>
                  <a:spLocks noChangeArrowheads="1"/>
                </p:cNvSpPr>
                <p:nvPr/>
              </p:nvSpPr>
              <p:spPr bwMode="auto">
                <a:xfrm>
                  <a:off x="373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2" name="Rectangle 91"/>
                <p:cNvSpPr>
                  <a:spLocks noChangeArrowheads="1"/>
                </p:cNvSpPr>
                <p:nvPr/>
              </p:nvSpPr>
              <p:spPr bwMode="auto">
                <a:xfrm>
                  <a:off x="380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3" name="Rectangle 92"/>
                <p:cNvSpPr>
                  <a:spLocks noChangeArrowheads="1"/>
                </p:cNvSpPr>
                <p:nvPr/>
              </p:nvSpPr>
              <p:spPr bwMode="auto">
                <a:xfrm>
                  <a:off x="385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4" name="Line 93"/>
                <p:cNvSpPr>
                  <a:spLocks noChangeShapeType="1"/>
                </p:cNvSpPr>
                <p:nvPr/>
              </p:nvSpPr>
              <p:spPr bwMode="auto">
                <a:xfrm>
                  <a:off x="388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35" name="Line 94"/>
                <p:cNvSpPr>
                  <a:spLocks noChangeShapeType="1"/>
                </p:cNvSpPr>
                <p:nvPr/>
              </p:nvSpPr>
              <p:spPr bwMode="auto">
                <a:xfrm>
                  <a:off x="388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36" name="Rectangle 95"/>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7" name="Rectangle 96"/>
                <p:cNvSpPr>
                  <a:spLocks noChangeArrowheads="1"/>
                </p:cNvSpPr>
                <p:nvPr/>
              </p:nvSpPr>
              <p:spPr bwMode="auto">
                <a:xfrm>
                  <a:off x="360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8" name="Line 97"/>
                <p:cNvSpPr>
                  <a:spLocks noChangeShapeType="1"/>
                </p:cNvSpPr>
                <p:nvPr/>
              </p:nvSpPr>
              <p:spPr bwMode="auto">
                <a:xfrm>
                  <a:off x="368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39" name="Line 98"/>
                <p:cNvSpPr>
                  <a:spLocks noChangeShapeType="1"/>
                </p:cNvSpPr>
                <p:nvPr/>
              </p:nvSpPr>
              <p:spPr bwMode="auto">
                <a:xfrm>
                  <a:off x="36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0" name="Rectangle 99"/>
                <p:cNvSpPr>
                  <a:spLocks noChangeArrowheads="1"/>
                </p:cNvSpPr>
                <p:nvPr/>
              </p:nvSpPr>
              <p:spPr bwMode="auto">
                <a:xfrm>
                  <a:off x="333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1" name="Rectangle 100"/>
                <p:cNvSpPr>
                  <a:spLocks noChangeArrowheads="1"/>
                </p:cNvSpPr>
                <p:nvPr/>
              </p:nvSpPr>
              <p:spPr bwMode="auto">
                <a:xfrm>
                  <a:off x="347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2" name="Rectangle 101"/>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3" name="Rectangle 102"/>
                <p:cNvSpPr>
                  <a:spLocks noChangeArrowheads="1"/>
                </p:cNvSpPr>
                <p:nvPr/>
              </p:nvSpPr>
              <p:spPr bwMode="auto">
                <a:xfrm>
                  <a:off x="368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4" name="Rectangle 103"/>
                <p:cNvSpPr>
                  <a:spLocks noChangeArrowheads="1"/>
                </p:cNvSpPr>
                <p:nvPr/>
              </p:nvSpPr>
              <p:spPr bwMode="auto">
                <a:xfrm>
                  <a:off x="375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5" name="Rectangle 104"/>
                <p:cNvSpPr>
                  <a:spLocks noChangeArrowheads="1"/>
                </p:cNvSpPr>
                <p:nvPr/>
              </p:nvSpPr>
              <p:spPr bwMode="auto">
                <a:xfrm>
                  <a:off x="380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6" name="Rectangle 105"/>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7" name="Rectangle 106"/>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8" name="Line 107"/>
                <p:cNvSpPr>
                  <a:spLocks noChangeShapeType="1"/>
                </p:cNvSpPr>
                <p:nvPr/>
              </p:nvSpPr>
              <p:spPr bwMode="auto">
                <a:xfrm>
                  <a:off x="3921"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9" name="Line 108"/>
                <p:cNvSpPr>
                  <a:spLocks noChangeShapeType="1"/>
                </p:cNvSpPr>
                <p:nvPr/>
              </p:nvSpPr>
              <p:spPr bwMode="auto">
                <a:xfrm>
                  <a:off x="392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0" name="Rectangle 109"/>
                <p:cNvSpPr>
                  <a:spLocks noChangeArrowheads="1"/>
                </p:cNvSpPr>
                <p:nvPr/>
              </p:nvSpPr>
              <p:spPr bwMode="auto">
                <a:xfrm>
                  <a:off x="351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1" name="Rectangle 110"/>
                <p:cNvSpPr>
                  <a:spLocks noChangeArrowheads="1"/>
                </p:cNvSpPr>
                <p:nvPr/>
              </p:nvSpPr>
              <p:spPr bwMode="auto">
                <a:xfrm>
                  <a:off x="362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2" name="Rectangle 111"/>
                <p:cNvSpPr>
                  <a:spLocks noChangeArrowheads="1"/>
                </p:cNvSpPr>
                <p:nvPr/>
              </p:nvSpPr>
              <p:spPr bwMode="auto">
                <a:xfrm>
                  <a:off x="370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3" name="Line 112"/>
                <p:cNvSpPr>
                  <a:spLocks noChangeShapeType="1"/>
                </p:cNvSpPr>
                <p:nvPr/>
              </p:nvSpPr>
              <p:spPr bwMode="auto">
                <a:xfrm>
                  <a:off x="377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4" name="Line 113"/>
                <p:cNvSpPr>
                  <a:spLocks noChangeShapeType="1"/>
                </p:cNvSpPr>
                <p:nvPr/>
              </p:nvSpPr>
              <p:spPr bwMode="auto">
                <a:xfrm>
                  <a:off x="377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5" name="Line 114"/>
                <p:cNvSpPr>
                  <a:spLocks noChangeShapeType="1"/>
                </p:cNvSpPr>
                <p:nvPr/>
              </p:nvSpPr>
              <p:spPr bwMode="auto">
                <a:xfrm>
                  <a:off x="339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6" name="Line 115"/>
                <p:cNvSpPr>
                  <a:spLocks noChangeShapeType="1"/>
                </p:cNvSpPr>
                <p:nvPr/>
              </p:nvSpPr>
              <p:spPr bwMode="auto">
                <a:xfrm>
                  <a:off x="339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7" name="Rectangle 116"/>
                <p:cNvSpPr>
                  <a:spLocks noChangeArrowheads="1"/>
                </p:cNvSpPr>
                <p:nvPr/>
              </p:nvSpPr>
              <p:spPr bwMode="auto">
                <a:xfrm>
                  <a:off x="310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8" name="Rectangle 117"/>
                <p:cNvSpPr>
                  <a:spLocks noChangeArrowheads="1"/>
                </p:cNvSpPr>
                <p:nvPr/>
              </p:nvSpPr>
              <p:spPr bwMode="auto">
                <a:xfrm>
                  <a:off x="329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9" name="Rectangle 118"/>
                <p:cNvSpPr>
                  <a:spLocks noChangeArrowheads="1"/>
                </p:cNvSpPr>
                <p:nvPr/>
              </p:nvSpPr>
              <p:spPr bwMode="auto">
                <a:xfrm>
                  <a:off x="344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0" name="Rectangle 119"/>
                <p:cNvSpPr>
                  <a:spLocks noChangeArrowheads="1"/>
                </p:cNvSpPr>
                <p:nvPr/>
              </p:nvSpPr>
              <p:spPr bwMode="auto">
                <a:xfrm>
                  <a:off x="356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1" name="Rectangle 120"/>
                <p:cNvSpPr>
                  <a:spLocks noChangeArrowheads="1"/>
                </p:cNvSpPr>
                <p:nvPr/>
              </p:nvSpPr>
              <p:spPr bwMode="auto">
                <a:xfrm>
                  <a:off x="365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2" name="Rectangle 121"/>
                <p:cNvSpPr>
                  <a:spLocks noChangeArrowheads="1"/>
                </p:cNvSpPr>
                <p:nvPr/>
              </p:nvSpPr>
              <p:spPr bwMode="auto">
                <a:xfrm>
                  <a:off x="373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3" name="Rectangle 122"/>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4" name="Rectangle 123"/>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5" name="Rectangle 124"/>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6" name="Rectangle 125"/>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7" name="Rectangle 126"/>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8" name="Rectangle 127"/>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9" name="Rectangle 128"/>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0" name="Rectangle 129"/>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1" name="Rectangle 130"/>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2" name="Rectangle 131"/>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3" name="Rectangle 132"/>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4" name="Rectangle 133"/>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5" name="Rectangle 134"/>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6" name="Rectangle 135"/>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7" name="Rectangle 136"/>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8" name="Rectangle 137"/>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9" name="Rectangle 138"/>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0" name="Rectangle 139"/>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1" name="Rectangle 140"/>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2" name="Rectangle 141"/>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3" name="Rectangle 142"/>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4" name="Rectangle 143"/>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5" name="Rectangle 144"/>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6" name="Rectangle 145"/>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7" name="Rectangle 146"/>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8" name="Rectangle 147"/>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9" name="Rectangle 148"/>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0" name="Rectangle 149"/>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1" name="Rectangle 150"/>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2" name="Line 151"/>
                <p:cNvSpPr>
                  <a:spLocks noChangeShapeType="1"/>
                </p:cNvSpPr>
                <p:nvPr/>
              </p:nvSpPr>
              <p:spPr bwMode="auto">
                <a:xfrm>
                  <a:off x="389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3" name="Line 152"/>
                <p:cNvSpPr>
                  <a:spLocks noChangeShapeType="1"/>
                </p:cNvSpPr>
                <p:nvPr/>
              </p:nvSpPr>
              <p:spPr bwMode="auto">
                <a:xfrm>
                  <a:off x="390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4" name="Rectangle 153"/>
                <p:cNvSpPr>
                  <a:spLocks noChangeArrowheads="1"/>
                </p:cNvSpPr>
                <p:nvPr/>
              </p:nvSpPr>
              <p:spPr bwMode="auto">
                <a:xfrm>
                  <a:off x="350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5" name="Rectangle 154"/>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6" name="Rectangle 155"/>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7" name="Rectangle 156"/>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8" name="Rectangle 157"/>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9" name="Rectangle 158"/>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0" name="Rectangle 159"/>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1" name="Line 160"/>
                <p:cNvSpPr>
                  <a:spLocks noChangeShapeType="1"/>
                </p:cNvSpPr>
                <p:nvPr/>
              </p:nvSpPr>
              <p:spPr bwMode="auto">
                <a:xfrm>
                  <a:off x="3921"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02" name="Line 161"/>
                <p:cNvSpPr>
                  <a:spLocks noChangeShapeType="1"/>
                </p:cNvSpPr>
                <p:nvPr/>
              </p:nvSpPr>
              <p:spPr bwMode="auto">
                <a:xfrm>
                  <a:off x="392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03" name="Rectangle 162"/>
                <p:cNvSpPr>
                  <a:spLocks noChangeArrowheads="1"/>
                </p:cNvSpPr>
                <p:nvPr/>
              </p:nvSpPr>
              <p:spPr bwMode="auto">
                <a:xfrm>
                  <a:off x="352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4" name="Rectangle 163"/>
                <p:cNvSpPr>
                  <a:spLocks noChangeArrowheads="1"/>
                </p:cNvSpPr>
                <p:nvPr/>
              </p:nvSpPr>
              <p:spPr bwMode="auto">
                <a:xfrm>
                  <a:off x="363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5" name="Rectangle 164"/>
                <p:cNvSpPr>
                  <a:spLocks noChangeArrowheads="1"/>
                </p:cNvSpPr>
                <p:nvPr/>
              </p:nvSpPr>
              <p:spPr bwMode="auto">
                <a:xfrm>
                  <a:off x="371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6" name="Rectangle 165"/>
                <p:cNvSpPr>
                  <a:spLocks noChangeArrowheads="1"/>
                </p:cNvSpPr>
                <p:nvPr/>
              </p:nvSpPr>
              <p:spPr bwMode="auto">
                <a:xfrm>
                  <a:off x="377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7" name="Rectangle 166"/>
                <p:cNvSpPr>
                  <a:spLocks noChangeArrowheads="1"/>
                </p:cNvSpPr>
                <p:nvPr/>
              </p:nvSpPr>
              <p:spPr bwMode="auto">
                <a:xfrm>
                  <a:off x="383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8" name="Rectangle 167"/>
                <p:cNvSpPr>
                  <a:spLocks noChangeArrowheads="1"/>
                </p:cNvSpPr>
                <p:nvPr/>
              </p:nvSpPr>
              <p:spPr bwMode="auto">
                <a:xfrm>
                  <a:off x="387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9" name="Rectangle 168"/>
                <p:cNvSpPr>
                  <a:spLocks noChangeArrowheads="1"/>
                </p:cNvSpPr>
                <p:nvPr/>
              </p:nvSpPr>
              <p:spPr bwMode="auto">
                <a:xfrm>
                  <a:off x="390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0" name="Rectangle 169"/>
                <p:cNvSpPr>
                  <a:spLocks noChangeArrowheads="1"/>
                </p:cNvSpPr>
                <p:nvPr/>
              </p:nvSpPr>
              <p:spPr bwMode="auto">
                <a:xfrm>
                  <a:off x="39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1" name="Rectangle 170"/>
                <p:cNvSpPr>
                  <a:spLocks noChangeArrowheads="1"/>
                </p:cNvSpPr>
                <p:nvPr/>
              </p:nvSpPr>
              <p:spPr bwMode="auto">
                <a:xfrm>
                  <a:off x="39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2" name="Rectangle 171"/>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3" name="Rectangle 172"/>
                <p:cNvSpPr>
                  <a:spLocks noChangeArrowheads="1"/>
                </p:cNvSpPr>
                <p:nvPr/>
              </p:nvSpPr>
              <p:spPr bwMode="auto">
                <a:xfrm>
                  <a:off x="399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4" name="Rectangle 173"/>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5" name="Line 174"/>
                <p:cNvSpPr>
                  <a:spLocks noChangeShapeType="1"/>
                </p:cNvSpPr>
                <p:nvPr/>
              </p:nvSpPr>
              <p:spPr bwMode="auto">
                <a:xfrm>
                  <a:off x="400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16" name="Line 175"/>
                <p:cNvSpPr>
                  <a:spLocks noChangeShapeType="1"/>
                </p:cNvSpPr>
                <p:nvPr/>
              </p:nvSpPr>
              <p:spPr bwMode="auto">
                <a:xfrm>
                  <a:off x="400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17" name="Rectangle 176"/>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8" name="Rectangle 177"/>
                <p:cNvSpPr>
                  <a:spLocks noChangeArrowheads="1"/>
                </p:cNvSpPr>
                <p:nvPr/>
              </p:nvSpPr>
              <p:spPr bwMode="auto">
                <a:xfrm>
                  <a:off x="367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9" name="Rectangle 178"/>
                <p:cNvSpPr>
                  <a:spLocks noChangeArrowheads="1"/>
                </p:cNvSpPr>
                <p:nvPr/>
              </p:nvSpPr>
              <p:spPr bwMode="auto">
                <a:xfrm>
                  <a:off x="375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0" name="Rectangle 179"/>
                <p:cNvSpPr>
                  <a:spLocks noChangeArrowheads="1"/>
                </p:cNvSpPr>
                <p:nvPr/>
              </p:nvSpPr>
              <p:spPr bwMode="auto">
                <a:xfrm>
                  <a:off x="380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1" name="Rectangle 180"/>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2" name="Rectangle 181"/>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3" name="Rectangle 182"/>
                <p:cNvSpPr>
                  <a:spLocks noChangeArrowheads="1"/>
                </p:cNvSpPr>
                <p:nvPr/>
              </p:nvSpPr>
              <p:spPr bwMode="auto">
                <a:xfrm>
                  <a:off x="392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4" name="Rectangle 183"/>
                <p:cNvSpPr>
                  <a:spLocks noChangeArrowheads="1"/>
                </p:cNvSpPr>
                <p:nvPr/>
              </p:nvSpPr>
              <p:spPr bwMode="auto">
                <a:xfrm>
                  <a:off x="394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5" name="Rectangle 184"/>
                <p:cNvSpPr>
                  <a:spLocks noChangeArrowheads="1"/>
                </p:cNvSpPr>
                <p:nvPr/>
              </p:nvSpPr>
              <p:spPr bwMode="auto">
                <a:xfrm>
                  <a:off x="396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6" name="Rectangle 185"/>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7" name="Rectangle 186"/>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8" name="Rectangle 187"/>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9" name="Rectangle 188"/>
                <p:cNvSpPr>
                  <a:spLocks noChangeArrowheads="1"/>
                </p:cNvSpPr>
                <p:nvPr/>
              </p:nvSpPr>
              <p:spPr bwMode="auto">
                <a:xfrm>
                  <a:off x="400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0" name="Rectangle 189"/>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1" name="Rectangle 190"/>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2" name="Rectangle 191"/>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3" name="Rectangle 192"/>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4" name="Line 193"/>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35" name="Line 194"/>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36" name="Line 195"/>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37" name="Line 196"/>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38" name="Rectangle 197"/>
                <p:cNvSpPr>
                  <a:spLocks noChangeArrowheads="1"/>
                </p:cNvSpPr>
                <p:nvPr/>
              </p:nvSpPr>
              <p:spPr bwMode="auto">
                <a:xfrm>
                  <a:off x="27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9" name="Line 198"/>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0" name="Line 199"/>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1" name="Line 20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2" name="Line 20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3" name="Line 20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4" name="Line 20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5" name="Line 204"/>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6" name="Line 205"/>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11" name="Group 206"/>
              <p:cNvGrpSpPr>
                <a:grpSpLocks/>
              </p:cNvGrpSpPr>
              <p:nvPr/>
            </p:nvGrpSpPr>
            <p:grpSpPr bwMode="auto">
              <a:xfrm>
                <a:off x="1897" y="1835"/>
                <a:ext cx="2156" cy="1393"/>
                <a:chOff x="1897" y="1835"/>
                <a:chExt cx="2156" cy="1393"/>
              </a:xfrm>
            </p:grpSpPr>
            <p:sp>
              <p:nvSpPr>
                <p:cNvPr id="1147" name="Line 207"/>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8" name="Line 208"/>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9" name="Line 209"/>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0" name="Line 210"/>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1" name="Line 211"/>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2" name="Line 212"/>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3" name="Rectangle 213"/>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4" name="Rectangle 214"/>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5" name="Rectangle 215"/>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6" name="Rectangle 216"/>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7" name="Rectangle 217"/>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8" name="Rectangle 218"/>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9" name="Rectangle 219"/>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0" name="Rectangle 220"/>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1" name="Rectangle 221"/>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2" name="Rectangle 222"/>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3" name="Rectangle 223"/>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4" name="Rectangle 224"/>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5" name="Rectangle 225"/>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6" name="Rectangle 226"/>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7" name="Rectangle 227"/>
                <p:cNvSpPr>
                  <a:spLocks noChangeArrowheads="1"/>
                </p:cNvSpPr>
                <p:nvPr/>
              </p:nvSpPr>
              <p:spPr bwMode="auto">
                <a:xfrm>
                  <a:off x="403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8" name="Rectangle 22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9" name="Rectangle 229"/>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0" name="Rectangle 230"/>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1" name="Rectangle 231"/>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2" name="Rectangle 232"/>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3" name="Rectangle 233"/>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4" name="Rectangle 234"/>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5" name="Rectangle 235"/>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6" name="Rectangle 236"/>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7" name="Rectangle 237"/>
                <p:cNvSpPr>
                  <a:spLocks noChangeArrowheads="1"/>
                </p:cNvSpPr>
                <p:nvPr/>
              </p:nvSpPr>
              <p:spPr bwMode="auto">
                <a:xfrm>
                  <a:off x="403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8" name="Rectangle 238"/>
                <p:cNvSpPr>
                  <a:spLocks noChangeArrowheads="1"/>
                </p:cNvSpPr>
                <p:nvPr/>
              </p:nvSpPr>
              <p:spPr bwMode="auto">
                <a:xfrm>
                  <a:off x="404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9" name="Line 239"/>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0" name="Line 240"/>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1" name="Rectangle 241"/>
                <p:cNvSpPr>
                  <a:spLocks noChangeArrowheads="1"/>
                </p:cNvSpPr>
                <p:nvPr/>
              </p:nvSpPr>
              <p:spPr bwMode="auto">
                <a:xfrm>
                  <a:off x="30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2" name="Rectangle 242"/>
                <p:cNvSpPr>
                  <a:spLocks noChangeArrowheads="1"/>
                </p:cNvSpPr>
                <p:nvPr/>
              </p:nvSpPr>
              <p:spPr bwMode="auto">
                <a:xfrm>
                  <a:off x="326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3" name="Rectangle 243"/>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4" name="Rectangle 244"/>
                <p:cNvSpPr>
                  <a:spLocks noChangeArrowheads="1"/>
                </p:cNvSpPr>
                <p:nvPr/>
              </p:nvSpPr>
              <p:spPr bwMode="auto">
                <a:xfrm>
                  <a:off x="354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5" name="Rectangle 245"/>
                <p:cNvSpPr>
                  <a:spLocks noChangeArrowheads="1"/>
                </p:cNvSpPr>
                <p:nvPr/>
              </p:nvSpPr>
              <p:spPr bwMode="auto">
                <a:xfrm>
                  <a:off x="364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6" name="Rectangle 246"/>
                <p:cNvSpPr>
                  <a:spLocks noChangeArrowheads="1"/>
                </p:cNvSpPr>
                <p:nvPr/>
              </p:nvSpPr>
              <p:spPr bwMode="auto">
                <a:xfrm>
                  <a:off x="372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7" name="Rectangle 247"/>
                <p:cNvSpPr>
                  <a:spLocks noChangeArrowheads="1"/>
                </p:cNvSpPr>
                <p:nvPr/>
              </p:nvSpPr>
              <p:spPr bwMode="auto">
                <a:xfrm>
                  <a:off x="378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8" name="Rectangle 248"/>
                <p:cNvSpPr>
                  <a:spLocks noChangeArrowheads="1"/>
                </p:cNvSpPr>
                <p:nvPr/>
              </p:nvSpPr>
              <p:spPr bwMode="auto">
                <a:xfrm>
                  <a:off x="38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9" name="Rectangle 249"/>
                <p:cNvSpPr>
                  <a:spLocks noChangeArrowheads="1"/>
                </p:cNvSpPr>
                <p:nvPr/>
              </p:nvSpPr>
              <p:spPr bwMode="auto">
                <a:xfrm>
                  <a:off x="387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0" name="Rectangle 250"/>
                <p:cNvSpPr>
                  <a:spLocks noChangeArrowheads="1"/>
                </p:cNvSpPr>
                <p:nvPr/>
              </p:nvSpPr>
              <p:spPr bwMode="auto">
                <a:xfrm>
                  <a:off x="391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1" name="Rectangle 251"/>
                <p:cNvSpPr>
                  <a:spLocks noChangeArrowheads="1"/>
                </p:cNvSpPr>
                <p:nvPr/>
              </p:nvSpPr>
              <p:spPr bwMode="auto">
                <a:xfrm>
                  <a:off x="39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2" name="Rectangle 252"/>
                <p:cNvSpPr>
                  <a:spLocks noChangeArrowheads="1"/>
                </p:cNvSpPr>
                <p:nvPr/>
              </p:nvSpPr>
              <p:spPr bwMode="auto">
                <a:xfrm>
                  <a:off x="39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3" name="Rectangle 253"/>
                <p:cNvSpPr>
                  <a:spLocks noChangeArrowheads="1"/>
                </p:cNvSpPr>
                <p:nvPr/>
              </p:nvSpPr>
              <p:spPr bwMode="auto">
                <a:xfrm>
                  <a:off x="397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4" name="Rectangle 254"/>
                <p:cNvSpPr>
                  <a:spLocks noChangeArrowheads="1"/>
                </p:cNvSpPr>
                <p:nvPr/>
              </p:nvSpPr>
              <p:spPr bwMode="auto">
                <a:xfrm>
                  <a:off x="399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5" name="Rectangle 255"/>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6" name="Rectangle 256"/>
                <p:cNvSpPr>
                  <a:spLocks noChangeArrowheads="1"/>
                </p:cNvSpPr>
                <p:nvPr/>
              </p:nvSpPr>
              <p:spPr bwMode="auto">
                <a:xfrm>
                  <a:off x="400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7" name="Rectangle 257"/>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8" name="Rectangle 258"/>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9" name="Rectangle 259"/>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00" name="Line 260"/>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1" name="Line 261"/>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2" name="Rectangle 262"/>
                <p:cNvSpPr>
                  <a:spLocks noChangeArrowheads="1"/>
                </p:cNvSpPr>
                <p:nvPr/>
              </p:nvSpPr>
              <p:spPr bwMode="auto">
                <a:xfrm>
                  <a:off x="245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03" name="Line 263"/>
                <p:cNvSpPr>
                  <a:spLocks noChangeShapeType="1"/>
                </p:cNvSpPr>
                <p:nvPr/>
              </p:nvSpPr>
              <p:spPr bwMode="auto">
                <a:xfrm>
                  <a:off x="276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4" name="Line 264"/>
                <p:cNvSpPr>
                  <a:spLocks noChangeShapeType="1"/>
                </p:cNvSpPr>
                <p:nvPr/>
              </p:nvSpPr>
              <p:spPr bwMode="auto">
                <a:xfrm>
                  <a:off x="277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5" name="Rectangle 265"/>
                <p:cNvSpPr>
                  <a:spLocks noChangeArrowheads="1"/>
                </p:cNvSpPr>
                <p:nvPr/>
              </p:nvSpPr>
              <p:spPr bwMode="auto">
                <a:xfrm>
                  <a:off x="260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06" name="Line 266"/>
                <p:cNvSpPr>
                  <a:spLocks noChangeShapeType="1"/>
                </p:cNvSpPr>
                <p:nvPr/>
              </p:nvSpPr>
              <p:spPr bwMode="auto">
                <a:xfrm>
                  <a:off x="288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7" name="Line 267"/>
                <p:cNvSpPr>
                  <a:spLocks noChangeShapeType="1"/>
                </p:cNvSpPr>
                <p:nvPr/>
              </p:nvSpPr>
              <p:spPr bwMode="auto">
                <a:xfrm>
                  <a:off x="289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8" name="Line 268"/>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9" name="Line 269"/>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0" name="Line 27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1" name="Line 27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2" name="Line 27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3" name="Line 27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4" name="Rectangle 274"/>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15" name="Line 275"/>
                <p:cNvSpPr>
                  <a:spLocks noChangeShapeType="1"/>
                </p:cNvSpPr>
                <p:nvPr/>
              </p:nvSpPr>
              <p:spPr bwMode="auto">
                <a:xfrm>
                  <a:off x="321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6" name="Line 276"/>
                <p:cNvSpPr>
                  <a:spLocks noChangeShapeType="1"/>
                </p:cNvSpPr>
                <p:nvPr/>
              </p:nvSpPr>
              <p:spPr bwMode="auto">
                <a:xfrm>
                  <a:off x="32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7" name="Rectangle 277"/>
                <p:cNvSpPr>
                  <a:spLocks noChangeArrowheads="1"/>
                </p:cNvSpPr>
                <p:nvPr/>
              </p:nvSpPr>
              <p:spPr bwMode="auto">
                <a:xfrm>
                  <a:off x="304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18" name="Rectangle 278"/>
                <p:cNvSpPr>
                  <a:spLocks noChangeArrowheads="1"/>
                </p:cNvSpPr>
                <p:nvPr/>
              </p:nvSpPr>
              <p:spPr bwMode="auto">
                <a:xfrm>
                  <a:off x="324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19" name="Line 279"/>
                <p:cNvSpPr>
                  <a:spLocks noChangeShapeType="1"/>
                </p:cNvSpPr>
                <p:nvPr/>
              </p:nvSpPr>
              <p:spPr bwMode="auto">
                <a:xfrm>
                  <a:off x="339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0" name="Line 280"/>
                <p:cNvSpPr>
                  <a:spLocks noChangeShapeType="1"/>
                </p:cNvSpPr>
                <p:nvPr/>
              </p:nvSpPr>
              <p:spPr bwMode="auto">
                <a:xfrm>
                  <a:off x="340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1" name="Rectangle 281"/>
                <p:cNvSpPr>
                  <a:spLocks noChangeArrowheads="1"/>
                </p:cNvSpPr>
                <p:nvPr/>
              </p:nvSpPr>
              <p:spPr bwMode="auto">
                <a:xfrm>
                  <a:off x="311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2" name="Rectangle 282"/>
                <p:cNvSpPr>
                  <a:spLocks noChangeArrowheads="1"/>
                </p:cNvSpPr>
                <p:nvPr/>
              </p:nvSpPr>
              <p:spPr bwMode="auto">
                <a:xfrm>
                  <a:off x="329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3" name="Rectangle 283"/>
                <p:cNvSpPr>
                  <a:spLocks noChangeArrowheads="1"/>
                </p:cNvSpPr>
                <p:nvPr/>
              </p:nvSpPr>
              <p:spPr bwMode="auto">
                <a:xfrm>
                  <a:off x="344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4" name="Rectangle 284"/>
                <p:cNvSpPr>
                  <a:spLocks noChangeArrowheads="1"/>
                </p:cNvSpPr>
                <p:nvPr/>
              </p:nvSpPr>
              <p:spPr bwMode="auto">
                <a:xfrm>
                  <a:off x="356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5" name="Rectangle 285"/>
                <p:cNvSpPr>
                  <a:spLocks noChangeArrowheads="1"/>
                </p:cNvSpPr>
                <p:nvPr/>
              </p:nvSpPr>
              <p:spPr bwMode="auto">
                <a:xfrm>
                  <a:off x="365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6" name="Rectangle 286"/>
                <p:cNvSpPr>
                  <a:spLocks noChangeArrowheads="1"/>
                </p:cNvSpPr>
                <p:nvPr/>
              </p:nvSpPr>
              <p:spPr bwMode="auto">
                <a:xfrm>
                  <a:off x="373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7" name="Rectangle 287"/>
                <p:cNvSpPr>
                  <a:spLocks noChangeArrowheads="1"/>
                </p:cNvSpPr>
                <p:nvPr/>
              </p:nvSpPr>
              <p:spPr bwMode="auto">
                <a:xfrm>
                  <a:off x="37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8" name="Rectangle 288"/>
                <p:cNvSpPr>
                  <a:spLocks noChangeArrowheads="1"/>
                </p:cNvSpPr>
                <p:nvPr/>
              </p:nvSpPr>
              <p:spPr bwMode="auto">
                <a:xfrm>
                  <a:off x="384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29" name="Rectangle 289"/>
                <p:cNvSpPr>
                  <a:spLocks noChangeArrowheads="1"/>
                </p:cNvSpPr>
                <p:nvPr/>
              </p:nvSpPr>
              <p:spPr bwMode="auto">
                <a:xfrm>
                  <a:off x="388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0" name="Rectangle 290"/>
                <p:cNvSpPr>
                  <a:spLocks noChangeArrowheads="1"/>
                </p:cNvSpPr>
                <p:nvPr/>
              </p:nvSpPr>
              <p:spPr bwMode="auto">
                <a:xfrm>
                  <a:off x="391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1" name="Rectangle 291"/>
                <p:cNvSpPr>
                  <a:spLocks noChangeArrowheads="1"/>
                </p:cNvSpPr>
                <p:nvPr/>
              </p:nvSpPr>
              <p:spPr bwMode="auto">
                <a:xfrm>
                  <a:off x="39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2" name="Rectangle 292"/>
                <p:cNvSpPr>
                  <a:spLocks noChangeArrowheads="1"/>
                </p:cNvSpPr>
                <p:nvPr/>
              </p:nvSpPr>
              <p:spPr bwMode="auto">
                <a:xfrm>
                  <a:off x="396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3" name="Rectangle 293"/>
                <p:cNvSpPr>
                  <a:spLocks noChangeArrowheads="1"/>
                </p:cNvSpPr>
                <p:nvPr/>
              </p:nvSpPr>
              <p:spPr bwMode="auto">
                <a:xfrm>
                  <a:off x="397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4" name="Rectangle 294"/>
                <p:cNvSpPr>
                  <a:spLocks noChangeArrowheads="1"/>
                </p:cNvSpPr>
                <p:nvPr/>
              </p:nvSpPr>
              <p:spPr bwMode="auto">
                <a:xfrm>
                  <a:off x="399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5" name="Rectangle 295"/>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6" name="Rectangle 296"/>
                <p:cNvSpPr>
                  <a:spLocks noChangeArrowheads="1"/>
                </p:cNvSpPr>
                <p:nvPr/>
              </p:nvSpPr>
              <p:spPr bwMode="auto">
                <a:xfrm>
                  <a:off x="400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7" name="Rectangle 297"/>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8" name="Rectangle 298"/>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9" name="Rectangle 299"/>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40" name="Line 300"/>
                <p:cNvSpPr>
                  <a:spLocks noChangeShapeType="1"/>
                </p:cNvSpPr>
                <p:nvPr/>
              </p:nvSpPr>
              <p:spPr bwMode="auto">
                <a:xfrm>
                  <a:off x="402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1" name="Line 301"/>
                <p:cNvSpPr>
                  <a:spLocks noChangeShapeType="1"/>
                </p:cNvSpPr>
                <p:nvPr/>
              </p:nvSpPr>
              <p:spPr bwMode="auto">
                <a:xfrm>
                  <a:off x="40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2" name="Rectangle 302"/>
                <p:cNvSpPr>
                  <a:spLocks noChangeArrowheads="1"/>
                </p:cNvSpPr>
                <p:nvPr/>
              </p:nvSpPr>
              <p:spPr bwMode="auto">
                <a:xfrm>
                  <a:off x="225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43" name="Rectangle 303"/>
                <p:cNvSpPr>
                  <a:spLocks noChangeArrowheads="1"/>
                </p:cNvSpPr>
                <p:nvPr/>
              </p:nvSpPr>
              <p:spPr bwMode="auto">
                <a:xfrm>
                  <a:off x="261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44" name="Rectangle 30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45" name="Line 305"/>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6" name="Line 306"/>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7" name="Line 307"/>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8" name="Line 308"/>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9" name="Line 309"/>
                <p:cNvSpPr>
                  <a:spLocks noChangeShapeType="1"/>
                </p:cNvSpPr>
                <p:nvPr/>
              </p:nvSpPr>
              <p:spPr bwMode="auto">
                <a:xfrm>
                  <a:off x="272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0" name="Line 310"/>
                <p:cNvSpPr>
                  <a:spLocks noChangeShapeType="1"/>
                </p:cNvSpPr>
                <p:nvPr/>
              </p:nvSpPr>
              <p:spPr bwMode="auto">
                <a:xfrm>
                  <a:off x="272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1" name="Rectangle 311"/>
                <p:cNvSpPr>
                  <a:spLocks noChangeArrowheads="1"/>
                </p:cNvSpPr>
                <p:nvPr/>
              </p:nvSpPr>
              <p:spPr bwMode="auto">
                <a:xfrm>
                  <a:off x="256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2" name="Rectangle 312"/>
                <p:cNvSpPr>
                  <a:spLocks noChangeArrowheads="1"/>
                </p:cNvSpPr>
                <p:nvPr/>
              </p:nvSpPr>
              <p:spPr bwMode="auto">
                <a:xfrm>
                  <a:off x="285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3" name="Rectangle 313"/>
                <p:cNvSpPr>
                  <a:spLocks noChangeArrowheads="1"/>
                </p:cNvSpPr>
                <p:nvPr/>
              </p:nvSpPr>
              <p:spPr bwMode="auto">
                <a:xfrm>
                  <a:off x="309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4" name="Rectangle 314"/>
                <p:cNvSpPr>
                  <a:spLocks noChangeArrowheads="1"/>
                </p:cNvSpPr>
                <p:nvPr/>
              </p:nvSpPr>
              <p:spPr bwMode="auto">
                <a:xfrm>
                  <a:off x="328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5" name="Rectangle 315"/>
                <p:cNvSpPr>
                  <a:spLocks noChangeArrowheads="1"/>
                </p:cNvSpPr>
                <p:nvPr/>
              </p:nvSpPr>
              <p:spPr bwMode="auto">
                <a:xfrm>
                  <a:off x="343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6" name="Line 316"/>
                <p:cNvSpPr>
                  <a:spLocks noChangeShapeType="1"/>
                </p:cNvSpPr>
                <p:nvPr/>
              </p:nvSpPr>
              <p:spPr bwMode="auto">
                <a:xfrm>
                  <a:off x="332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7" name="Line 317"/>
                <p:cNvSpPr>
                  <a:spLocks noChangeShapeType="1"/>
                </p:cNvSpPr>
                <p:nvPr/>
              </p:nvSpPr>
              <p:spPr bwMode="auto">
                <a:xfrm>
                  <a:off x="33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8" name="Line 318"/>
                <p:cNvSpPr>
                  <a:spLocks noChangeShapeType="1"/>
                </p:cNvSpPr>
                <p:nvPr/>
              </p:nvSpPr>
              <p:spPr bwMode="auto">
                <a:xfrm>
                  <a:off x="311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9" name="Line 319"/>
                <p:cNvSpPr>
                  <a:spLocks noChangeShapeType="1"/>
                </p:cNvSpPr>
                <p:nvPr/>
              </p:nvSpPr>
              <p:spPr bwMode="auto">
                <a:xfrm>
                  <a:off x="31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0" name="Line 320"/>
                <p:cNvSpPr>
                  <a:spLocks noChangeShapeType="1"/>
                </p:cNvSpPr>
                <p:nvPr/>
              </p:nvSpPr>
              <p:spPr bwMode="auto">
                <a:xfrm>
                  <a:off x="286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1" name="Line 321"/>
                <p:cNvSpPr>
                  <a:spLocks noChangeShapeType="1"/>
                </p:cNvSpPr>
                <p:nvPr/>
              </p:nvSpPr>
              <p:spPr bwMode="auto">
                <a:xfrm>
                  <a:off x="287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2" name="Line 322"/>
                <p:cNvSpPr>
                  <a:spLocks noChangeShapeType="1"/>
                </p:cNvSpPr>
                <p:nvPr/>
              </p:nvSpPr>
              <p:spPr bwMode="auto">
                <a:xfrm>
                  <a:off x="3041"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3" name="Line 323"/>
                <p:cNvSpPr>
                  <a:spLocks noChangeShapeType="1"/>
                </p:cNvSpPr>
                <p:nvPr/>
              </p:nvSpPr>
              <p:spPr bwMode="auto">
                <a:xfrm>
                  <a:off x="304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4" name="Line 324"/>
                <p:cNvSpPr>
                  <a:spLocks noChangeShapeType="1"/>
                </p:cNvSpPr>
                <p:nvPr/>
              </p:nvSpPr>
              <p:spPr bwMode="auto">
                <a:xfrm>
                  <a:off x="281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5" name="Line 325"/>
                <p:cNvSpPr>
                  <a:spLocks noChangeShapeType="1"/>
                </p:cNvSpPr>
                <p:nvPr/>
              </p:nvSpPr>
              <p:spPr bwMode="auto">
                <a:xfrm>
                  <a:off x="282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6" name="Line 326"/>
                <p:cNvSpPr>
                  <a:spLocks noChangeShapeType="1"/>
                </p:cNvSpPr>
                <p:nvPr/>
              </p:nvSpPr>
              <p:spPr bwMode="auto">
                <a:xfrm>
                  <a:off x="263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7" name="Line 327"/>
                <p:cNvSpPr>
                  <a:spLocks noChangeShapeType="1"/>
                </p:cNvSpPr>
                <p:nvPr/>
              </p:nvSpPr>
              <p:spPr bwMode="auto">
                <a:xfrm>
                  <a:off x="263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8" name="Line 328"/>
                <p:cNvSpPr>
                  <a:spLocks noChangeShapeType="1"/>
                </p:cNvSpPr>
                <p:nvPr/>
              </p:nvSpPr>
              <p:spPr bwMode="auto">
                <a:xfrm>
                  <a:off x="248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9" name="Line 329"/>
                <p:cNvSpPr>
                  <a:spLocks noChangeShapeType="1"/>
                </p:cNvSpPr>
                <p:nvPr/>
              </p:nvSpPr>
              <p:spPr bwMode="auto">
                <a:xfrm>
                  <a:off x="24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0" name="Line 330"/>
                <p:cNvSpPr>
                  <a:spLocks noChangeShapeType="1"/>
                </p:cNvSpPr>
                <p:nvPr/>
              </p:nvSpPr>
              <p:spPr bwMode="auto">
                <a:xfrm>
                  <a:off x="196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1" name="Line 331"/>
                <p:cNvSpPr>
                  <a:spLocks noChangeShapeType="1"/>
                </p:cNvSpPr>
                <p:nvPr/>
              </p:nvSpPr>
              <p:spPr bwMode="auto">
                <a:xfrm>
                  <a:off x="196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2" name="Line 332"/>
                <p:cNvSpPr>
                  <a:spLocks noChangeShapeType="1"/>
                </p:cNvSpPr>
                <p:nvPr/>
              </p:nvSpPr>
              <p:spPr bwMode="auto">
                <a:xfrm>
                  <a:off x="194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3" name="Line 333"/>
                <p:cNvSpPr>
                  <a:spLocks noChangeShapeType="1"/>
                </p:cNvSpPr>
                <p:nvPr/>
              </p:nvSpPr>
              <p:spPr bwMode="auto">
                <a:xfrm>
                  <a:off x="19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4" name="Line 334"/>
                <p:cNvSpPr>
                  <a:spLocks noChangeShapeType="1"/>
                </p:cNvSpPr>
                <p:nvPr/>
              </p:nvSpPr>
              <p:spPr bwMode="auto">
                <a:xfrm>
                  <a:off x="193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5" name="Line 335"/>
                <p:cNvSpPr>
                  <a:spLocks noChangeShapeType="1"/>
                </p:cNvSpPr>
                <p:nvPr/>
              </p:nvSpPr>
              <p:spPr bwMode="auto">
                <a:xfrm>
                  <a:off x="194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6" name="Line 336"/>
                <p:cNvSpPr>
                  <a:spLocks noChangeShapeType="1"/>
                </p:cNvSpPr>
                <p:nvPr/>
              </p:nvSpPr>
              <p:spPr bwMode="auto">
                <a:xfrm>
                  <a:off x="192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7" name="Line 337"/>
                <p:cNvSpPr>
                  <a:spLocks noChangeShapeType="1"/>
                </p:cNvSpPr>
                <p:nvPr/>
              </p:nvSpPr>
              <p:spPr bwMode="auto">
                <a:xfrm>
                  <a:off x="193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8" name="Line 338"/>
                <p:cNvSpPr>
                  <a:spLocks noChangeShapeType="1"/>
                </p:cNvSpPr>
                <p:nvPr/>
              </p:nvSpPr>
              <p:spPr bwMode="auto">
                <a:xfrm>
                  <a:off x="192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9" name="Line 339"/>
                <p:cNvSpPr>
                  <a:spLocks noChangeShapeType="1"/>
                </p:cNvSpPr>
                <p:nvPr/>
              </p:nvSpPr>
              <p:spPr bwMode="auto">
                <a:xfrm>
                  <a:off x="192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0" name="Line 340"/>
                <p:cNvSpPr>
                  <a:spLocks noChangeShapeType="1"/>
                </p:cNvSpPr>
                <p:nvPr/>
              </p:nvSpPr>
              <p:spPr bwMode="auto">
                <a:xfrm>
                  <a:off x="191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1" name="Line 341"/>
                <p:cNvSpPr>
                  <a:spLocks noChangeShapeType="1"/>
                </p:cNvSpPr>
                <p:nvPr/>
              </p:nvSpPr>
              <p:spPr bwMode="auto">
                <a:xfrm>
                  <a:off x="192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2" name="Line 342"/>
                <p:cNvSpPr>
                  <a:spLocks noChangeShapeType="1"/>
                </p:cNvSpPr>
                <p:nvPr/>
              </p:nvSpPr>
              <p:spPr bwMode="auto">
                <a:xfrm>
                  <a:off x="191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3" name="Line 343"/>
                <p:cNvSpPr>
                  <a:spLocks noChangeShapeType="1"/>
                </p:cNvSpPr>
                <p:nvPr/>
              </p:nvSpPr>
              <p:spPr bwMode="auto">
                <a:xfrm>
                  <a:off x="192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4" name="Line 344"/>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5" name="Line 345"/>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6" name="Line 346"/>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7" name="Line 347"/>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8" name="Line 348"/>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9" name="Line 349"/>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0" name="Line 350"/>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1" name="Line 351"/>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2" name="Line 352"/>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3" name="Line 353"/>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4" name="Line 354"/>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5" name="Line 355"/>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6" name="Line 356"/>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7" name="Line 357"/>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8" name="Line 358"/>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9" name="Line 359"/>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0" name="Line 360"/>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1" name="Line 361"/>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2" name="Line 362"/>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3" name="Line 363"/>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4" name="Line 364"/>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5" name="Line 365"/>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6" name="Line 366"/>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7" name="Line 367"/>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8" name="Line 368"/>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9" name="Line 369"/>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0" name="Line 370"/>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1" name="Line 371"/>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2" name="Line 372"/>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3" name="Line 373"/>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4" name="Line 374"/>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5" name="Line 375"/>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6" name="Rectangle 376"/>
                <p:cNvSpPr>
                  <a:spLocks noChangeArrowheads="1"/>
                </p:cNvSpPr>
                <p:nvPr/>
              </p:nvSpPr>
              <p:spPr bwMode="auto">
                <a:xfrm>
                  <a:off x="293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17" name="Line 377"/>
                <p:cNvSpPr>
                  <a:spLocks noChangeShapeType="1"/>
                </p:cNvSpPr>
                <p:nvPr/>
              </p:nvSpPr>
              <p:spPr bwMode="auto">
                <a:xfrm>
                  <a:off x="314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8" name="Line 378"/>
                <p:cNvSpPr>
                  <a:spLocks noChangeShapeType="1"/>
                </p:cNvSpPr>
                <p:nvPr/>
              </p:nvSpPr>
              <p:spPr bwMode="auto">
                <a:xfrm>
                  <a:off x="31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9" name="Line 379"/>
                <p:cNvSpPr>
                  <a:spLocks noChangeShapeType="1"/>
                </p:cNvSpPr>
                <p:nvPr/>
              </p:nvSpPr>
              <p:spPr bwMode="auto">
                <a:xfrm>
                  <a:off x="289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0" name="Line 380"/>
                <p:cNvSpPr>
                  <a:spLocks noChangeShapeType="1"/>
                </p:cNvSpPr>
                <p:nvPr/>
              </p:nvSpPr>
              <p:spPr bwMode="auto">
                <a:xfrm>
                  <a:off x="2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1" name="Line 381"/>
                <p:cNvSpPr>
                  <a:spLocks noChangeShapeType="1"/>
                </p:cNvSpPr>
                <p:nvPr/>
              </p:nvSpPr>
              <p:spPr bwMode="auto">
                <a:xfrm>
                  <a:off x="269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2" name="Line 382"/>
                <p:cNvSpPr>
                  <a:spLocks noChangeShapeType="1"/>
                </p:cNvSpPr>
                <p:nvPr/>
              </p:nvSpPr>
              <p:spPr bwMode="auto">
                <a:xfrm>
                  <a:off x="270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3" name="Rectangle 383"/>
                <p:cNvSpPr>
                  <a:spLocks noChangeArrowheads="1"/>
                </p:cNvSpPr>
                <p:nvPr/>
              </p:nvSpPr>
              <p:spPr bwMode="auto">
                <a:xfrm>
                  <a:off x="254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4" name="Line 384"/>
                <p:cNvSpPr>
                  <a:spLocks noChangeShapeType="1"/>
                </p:cNvSpPr>
                <p:nvPr/>
              </p:nvSpPr>
              <p:spPr bwMode="auto">
                <a:xfrm>
                  <a:off x="284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5" name="Line 385"/>
                <p:cNvSpPr>
                  <a:spLocks noChangeShapeType="1"/>
                </p:cNvSpPr>
                <p:nvPr/>
              </p:nvSpPr>
              <p:spPr bwMode="auto">
                <a:xfrm>
                  <a:off x="284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6" name="Line 386"/>
                <p:cNvSpPr>
                  <a:spLocks noChangeShapeType="1"/>
                </p:cNvSpPr>
                <p:nvPr/>
              </p:nvSpPr>
              <p:spPr bwMode="auto">
                <a:xfrm>
                  <a:off x="265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7" name="Line 387"/>
                <p:cNvSpPr>
                  <a:spLocks noChangeShapeType="1"/>
                </p:cNvSpPr>
                <p:nvPr/>
              </p:nvSpPr>
              <p:spPr bwMode="auto">
                <a:xfrm>
                  <a:off x="265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8" name="Rectangle 388"/>
                <p:cNvSpPr>
                  <a:spLocks noChangeArrowheads="1"/>
                </p:cNvSpPr>
                <p:nvPr/>
              </p:nvSpPr>
              <p:spPr bwMode="auto">
                <a:xfrm>
                  <a:off x="250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9" name="Line 389"/>
                <p:cNvSpPr>
                  <a:spLocks noChangeShapeType="1"/>
                </p:cNvSpPr>
                <p:nvPr/>
              </p:nvSpPr>
              <p:spPr bwMode="auto">
                <a:xfrm>
                  <a:off x="280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0" name="Line 390"/>
                <p:cNvSpPr>
                  <a:spLocks noChangeShapeType="1"/>
                </p:cNvSpPr>
                <p:nvPr/>
              </p:nvSpPr>
              <p:spPr bwMode="auto">
                <a:xfrm>
                  <a:off x="281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1" name="Line 391"/>
                <p:cNvSpPr>
                  <a:spLocks noChangeShapeType="1"/>
                </p:cNvSpPr>
                <p:nvPr/>
              </p:nvSpPr>
              <p:spPr bwMode="auto">
                <a:xfrm>
                  <a:off x="262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2" name="Line 392"/>
                <p:cNvSpPr>
                  <a:spLocks noChangeShapeType="1"/>
                </p:cNvSpPr>
                <p:nvPr/>
              </p:nvSpPr>
              <p:spPr bwMode="auto">
                <a:xfrm>
                  <a:off x="263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3" name="Line 393"/>
                <p:cNvSpPr>
                  <a:spLocks noChangeShapeType="1"/>
                </p:cNvSpPr>
                <p:nvPr/>
              </p:nvSpPr>
              <p:spPr bwMode="auto">
                <a:xfrm>
                  <a:off x="248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4" name="Line 394"/>
                <p:cNvSpPr>
                  <a:spLocks noChangeShapeType="1"/>
                </p:cNvSpPr>
                <p:nvPr/>
              </p:nvSpPr>
              <p:spPr bwMode="auto">
                <a:xfrm>
                  <a:off x="24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5" name="Line 395"/>
                <p:cNvSpPr>
                  <a:spLocks noChangeShapeType="1"/>
                </p:cNvSpPr>
                <p:nvPr/>
              </p:nvSpPr>
              <p:spPr bwMode="auto">
                <a:xfrm>
                  <a:off x="236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6" name="Line 396"/>
                <p:cNvSpPr>
                  <a:spLocks noChangeShapeType="1"/>
                </p:cNvSpPr>
                <p:nvPr/>
              </p:nvSpPr>
              <p:spPr bwMode="auto">
                <a:xfrm>
                  <a:off x="236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7" name="Rectangle 397"/>
                <p:cNvSpPr>
                  <a:spLocks noChangeArrowheads="1"/>
                </p:cNvSpPr>
                <p:nvPr/>
              </p:nvSpPr>
              <p:spPr bwMode="auto">
                <a:xfrm>
                  <a:off x="228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8" name="Rectangle 398"/>
                <p:cNvSpPr>
                  <a:spLocks noChangeArrowheads="1"/>
                </p:cNvSpPr>
                <p:nvPr/>
              </p:nvSpPr>
              <p:spPr bwMode="auto">
                <a:xfrm>
                  <a:off x="263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9" name="Rectangle 399"/>
                <p:cNvSpPr>
                  <a:spLocks noChangeArrowheads="1"/>
                </p:cNvSpPr>
                <p:nvPr/>
              </p:nvSpPr>
              <p:spPr bwMode="auto">
                <a:xfrm>
                  <a:off x="291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0" name="Rectangle 400"/>
                <p:cNvSpPr>
                  <a:spLocks noChangeArrowheads="1"/>
                </p:cNvSpPr>
                <p:nvPr/>
              </p:nvSpPr>
              <p:spPr bwMode="auto">
                <a:xfrm>
                  <a:off x="314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1" name="Rectangle 401"/>
                <p:cNvSpPr>
                  <a:spLocks noChangeArrowheads="1"/>
                </p:cNvSpPr>
                <p:nvPr/>
              </p:nvSpPr>
              <p:spPr bwMode="auto">
                <a:xfrm>
                  <a:off x="331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2" name="Rectangle 402"/>
                <p:cNvSpPr>
                  <a:spLocks noChangeArrowheads="1"/>
                </p:cNvSpPr>
                <p:nvPr/>
              </p:nvSpPr>
              <p:spPr bwMode="auto">
                <a:xfrm>
                  <a:off x="346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3" name="Rectangle 403"/>
                <p:cNvSpPr>
                  <a:spLocks noChangeArrowheads="1"/>
                </p:cNvSpPr>
                <p:nvPr/>
              </p:nvSpPr>
              <p:spPr bwMode="auto">
                <a:xfrm>
                  <a:off x="358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4" name="Rectangle 404"/>
                <p:cNvSpPr>
                  <a:spLocks noChangeArrowheads="1"/>
                </p:cNvSpPr>
                <p:nvPr/>
              </p:nvSpPr>
              <p:spPr bwMode="auto">
                <a:xfrm>
                  <a:off x="367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5" name="Line 405"/>
                <p:cNvSpPr>
                  <a:spLocks noChangeShapeType="1"/>
                </p:cNvSpPr>
                <p:nvPr/>
              </p:nvSpPr>
              <p:spPr bwMode="auto">
                <a:xfrm>
                  <a:off x="360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6" name="Line 406"/>
                <p:cNvSpPr>
                  <a:spLocks noChangeShapeType="1"/>
                </p:cNvSpPr>
                <p:nvPr/>
              </p:nvSpPr>
              <p:spPr bwMode="auto">
                <a:xfrm>
                  <a:off x="360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12" name="Group 407"/>
              <p:cNvGrpSpPr>
                <a:grpSpLocks/>
              </p:cNvGrpSpPr>
              <p:nvPr/>
            </p:nvGrpSpPr>
            <p:grpSpPr bwMode="auto">
              <a:xfrm>
                <a:off x="1966" y="1835"/>
                <a:ext cx="2049" cy="1393"/>
                <a:chOff x="1966" y="1835"/>
                <a:chExt cx="2049" cy="1393"/>
              </a:xfrm>
            </p:grpSpPr>
            <p:sp>
              <p:nvSpPr>
                <p:cNvPr id="947" name="Rectangle 408"/>
                <p:cNvSpPr>
                  <a:spLocks noChangeArrowheads="1"/>
                </p:cNvSpPr>
                <p:nvPr/>
              </p:nvSpPr>
              <p:spPr bwMode="auto">
                <a:xfrm>
                  <a:off x="326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8" name="Rectangle 409"/>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9" name="Rectangle 410"/>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0" name="Rectangle 411"/>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1" name="Rectangle 412"/>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2" name="Line 413"/>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3" name="Line 414"/>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4" name="Rectangle 415"/>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5" name="Line 416"/>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6" name="Line 417"/>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7" name="Rectangle 418"/>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8" name="Rectangle 419"/>
                <p:cNvSpPr>
                  <a:spLocks noChangeArrowheads="1"/>
                </p:cNvSpPr>
                <p:nvPr/>
              </p:nvSpPr>
              <p:spPr bwMode="auto">
                <a:xfrm>
                  <a:off x="288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59" name="Rectangle 420"/>
                <p:cNvSpPr>
                  <a:spLocks noChangeArrowheads="1"/>
                </p:cNvSpPr>
                <p:nvPr/>
              </p:nvSpPr>
              <p:spPr bwMode="auto">
                <a:xfrm>
                  <a:off x="311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60" name="Line 421"/>
                <p:cNvSpPr>
                  <a:spLocks noChangeShapeType="1"/>
                </p:cNvSpPr>
                <p:nvPr/>
              </p:nvSpPr>
              <p:spPr bwMode="auto">
                <a:xfrm>
                  <a:off x="329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1" name="Line 422"/>
                <p:cNvSpPr>
                  <a:spLocks noChangeShapeType="1"/>
                </p:cNvSpPr>
                <p:nvPr/>
              </p:nvSpPr>
              <p:spPr bwMode="auto">
                <a:xfrm>
                  <a:off x="329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2" name="Rectangle 423"/>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63" name="Line 424"/>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4" name="Line 425"/>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5" name="Line 426"/>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6" name="Line 427"/>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7" name="Line 428"/>
                <p:cNvSpPr>
                  <a:spLocks noChangeShapeType="1"/>
                </p:cNvSpPr>
                <p:nvPr/>
              </p:nvSpPr>
              <p:spPr bwMode="auto">
                <a:xfrm>
                  <a:off x="221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8" name="Line 429"/>
                <p:cNvSpPr>
                  <a:spLocks noChangeShapeType="1"/>
                </p:cNvSpPr>
                <p:nvPr/>
              </p:nvSpPr>
              <p:spPr bwMode="auto">
                <a:xfrm>
                  <a:off x="222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9" name="Line 430"/>
                <p:cNvSpPr>
                  <a:spLocks noChangeShapeType="1"/>
                </p:cNvSpPr>
                <p:nvPr/>
              </p:nvSpPr>
              <p:spPr bwMode="auto">
                <a:xfrm>
                  <a:off x="215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0" name="Line 431"/>
                <p:cNvSpPr>
                  <a:spLocks noChangeShapeType="1"/>
                </p:cNvSpPr>
                <p:nvPr/>
              </p:nvSpPr>
              <p:spPr bwMode="auto">
                <a:xfrm>
                  <a:off x="21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1" name="Line 432"/>
                <p:cNvSpPr>
                  <a:spLocks noChangeShapeType="1"/>
                </p:cNvSpPr>
                <p:nvPr/>
              </p:nvSpPr>
              <p:spPr bwMode="auto">
                <a:xfrm>
                  <a:off x="210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2" name="Line 433"/>
                <p:cNvSpPr>
                  <a:spLocks noChangeShapeType="1"/>
                </p:cNvSpPr>
                <p:nvPr/>
              </p:nvSpPr>
              <p:spPr bwMode="auto">
                <a:xfrm>
                  <a:off x="211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3" name="Line 434"/>
                <p:cNvSpPr>
                  <a:spLocks noChangeShapeType="1"/>
                </p:cNvSpPr>
                <p:nvPr/>
              </p:nvSpPr>
              <p:spPr bwMode="auto">
                <a:xfrm>
                  <a:off x="206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4" name="Line 435"/>
                <p:cNvSpPr>
                  <a:spLocks noChangeShapeType="1"/>
                </p:cNvSpPr>
                <p:nvPr/>
              </p:nvSpPr>
              <p:spPr bwMode="auto">
                <a:xfrm>
                  <a:off x="207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5" name="Line 436"/>
                <p:cNvSpPr>
                  <a:spLocks noChangeShapeType="1"/>
                </p:cNvSpPr>
                <p:nvPr/>
              </p:nvSpPr>
              <p:spPr bwMode="auto">
                <a:xfrm>
                  <a:off x="202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6" name="Line 437"/>
                <p:cNvSpPr>
                  <a:spLocks noChangeShapeType="1"/>
                </p:cNvSpPr>
                <p:nvPr/>
              </p:nvSpPr>
              <p:spPr bwMode="auto">
                <a:xfrm>
                  <a:off x="203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7" name="Line 438"/>
                <p:cNvSpPr>
                  <a:spLocks noChangeShapeType="1"/>
                </p:cNvSpPr>
                <p:nvPr/>
              </p:nvSpPr>
              <p:spPr bwMode="auto">
                <a:xfrm>
                  <a:off x="200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8" name="Line 439"/>
                <p:cNvSpPr>
                  <a:spLocks noChangeShapeType="1"/>
                </p:cNvSpPr>
                <p:nvPr/>
              </p:nvSpPr>
              <p:spPr bwMode="auto">
                <a:xfrm>
                  <a:off x="20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9" name="Line 440"/>
                <p:cNvSpPr>
                  <a:spLocks noChangeShapeType="1"/>
                </p:cNvSpPr>
                <p:nvPr/>
              </p:nvSpPr>
              <p:spPr bwMode="auto">
                <a:xfrm>
                  <a:off x="198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0" name="Line 441"/>
                <p:cNvSpPr>
                  <a:spLocks noChangeShapeType="1"/>
                </p:cNvSpPr>
                <p:nvPr/>
              </p:nvSpPr>
              <p:spPr bwMode="auto">
                <a:xfrm>
                  <a:off x="199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1" name="Rectangle 442"/>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2" name="Rectangle 443"/>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3" name="Rectangle 444"/>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4" name="Rectangle 445"/>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5" name="Rectangle 446"/>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6" name="Rectangle 447"/>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7" name="Rectangle 448"/>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8" name="Rectangle 449"/>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9" name="Rectangle 450"/>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0" name="Rectangle 451"/>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1" name="Rectangle 452"/>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2" name="Rectangle 453"/>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3" name="Rectangle 454"/>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4" name="Rectangle 455"/>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5" name="Line 456"/>
                <p:cNvSpPr>
                  <a:spLocks noChangeShapeType="1"/>
                </p:cNvSpPr>
                <p:nvPr/>
              </p:nvSpPr>
              <p:spPr bwMode="auto">
                <a:xfrm>
                  <a:off x="321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6" name="Line 457"/>
                <p:cNvSpPr>
                  <a:spLocks noChangeShapeType="1"/>
                </p:cNvSpPr>
                <p:nvPr/>
              </p:nvSpPr>
              <p:spPr bwMode="auto">
                <a:xfrm>
                  <a:off x="32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7" name="Line 458"/>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8" name="Line 459"/>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9" name="Line 46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0" name="Line 46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1" name="Line 46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2" name="Line 46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3" name="Line 464"/>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4" name="Line 465"/>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5" name="Rectangle 466"/>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06" name="Rectangle 467"/>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07" name="Line 468"/>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8" name="Line 469"/>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9" name="Line 47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0" name="Line 47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1" name="Line 47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2" name="Line 47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3" name="Line 474"/>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4" name="Line 475"/>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5" name="Line 476"/>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6" name="Line 477"/>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7" name="Line 47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8" name="Line 47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9" name="Line 480"/>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0" name="Line 481"/>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1" name="Line 482"/>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2" name="Line 483"/>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3" name="Rectangle 484"/>
                <p:cNvSpPr>
                  <a:spLocks noChangeArrowheads="1"/>
                </p:cNvSpPr>
                <p:nvPr/>
              </p:nvSpPr>
              <p:spPr bwMode="auto">
                <a:xfrm>
                  <a:off x="234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24" name="Rectangle 485"/>
                <p:cNvSpPr>
                  <a:spLocks noChangeArrowheads="1"/>
                </p:cNvSpPr>
                <p:nvPr/>
              </p:nvSpPr>
              <p:spPr bwMode="auto">
                <a:xfrm>
                  <a:off x="268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25" name="Line 486"/>
                <p:cNvSpPr>
                  <a:spLocks noChangeShapeType="1"/>
                </p:cNvSpPr>
                <p:nvPr/>
              </p:nvSpPr>
              <p:spPr bwMode="auto">
                <a:xfrm>
                  <a:off x="294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6" name="Line 487"/>
                <p:cNvSpPr>
                  <a:spLocks noChangeShapeType="1"/>
                </p:cNvSpPr>
                <p:nvPr/>
              </p:nvSpPr>
              <p:spPr bwMode="auto">
                <a:xfrm>
                  <a:off x="295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7" name="Line 488"/>
                <p:cNvSpPr>
                  <a:spLocks noChangeShapeType="1"/>
                </p:cNvSpPr>
                <p:nvPr/>
              </p:nvSpPr>
              <p:spPr bwMode="auto">
                <a:xfrm>
                  <a:off x="273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8" name="Line 489"/>
                <p:cNvSpPr>
                  <a:spLocks noChangeShapeType="1"/>
                </p:cNvSpPr>
                <p:nvPr/>
              </p:nvSpPr>
              <p:spPr bwMode="auto">
                <a:xfrm>
                  <a:off x="274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9" name="Rectangle 490"/>
                <p:cNvSpPr>
                  <a:spLocks noChangeArrowheads="1"/>
                </p:cNvSpPr>
                <p:nvPr/>
              </p:nvSpPr>
              <p:spPr bwMode="auto">
                <a:xfrm>
                  <a:off x="257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30" name="Line 491"/>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1" name="Line 492"/>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2" name="Line 493"/>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3" name="Line 494"/>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4" name="Rectangle 495"/>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35" name="Line 496"/>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6" name="Line 497"/>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7" name="Line 498"/>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8" name="Line 499"/>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9" name="Line 500"/>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0" name="Line 501"/>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1" name="Line 502"/>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2" name="Line 503"/>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3" name="Rectangle 504"/>
                <p:cNvSpPr>
                  <a:spLocks noChangeArrowheads="1"/>
                </p:cNvSpPr>
                <p:nvPr/>
              </p:nvSpPr>
              <p:spPr bwMode="auto">
                <a:xfrm>
                  <a:off x="21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44" name="Rectangle 505"/>
                <p:cNvSpPr>
                  <a:spLocks noChangeArrowheads="1"/>
                </p:cNvSpPr>
                <p:nvPr/>
              </p:nvSpPr>
              <p:spPr bwMode="auto">
                <a:xfrm>
                  <a:off x="251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45" name="Line 506"/>
                <p:cNvSpPr>
                  <a:spLocks noChangeShapeType="1"/>
                </p:cNvSpPr>
                <p:nvPr/>
              </p:nvSpPr>
              <p:spPr bwMode="auto">
                <a:xfrm>
                  <a:off x="281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6" name="Line 507"/>
                <p:cNvSpPr>
                  <a:spLocks noChangeShapeType="1"/>
                </p:cNvSpPr>
                <p:nvPr/>
              </p:nvSpPr>
              <p:spPr bwMode="auto">
                <a:xfrm>
                  <a:off x="282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7" name="Rectangle 508"/>
                <p:cNvSpPr>
                  <a:spLocks noChangeArrowheads="1"/>
                </p:cNvSpPr>
                <p:nvPr/>
              </p:nvSpPr>
              <p:spPr bwMode="auto">
                <a:xfrm>
                  <a:off x="20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48" name="Line 509"/>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9" name="Line 510"/>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0" name="Line 511"/>
                <p:cNvSpPr>
                  <a:spLocks noChangeShapeType="1"/>
                </p:cNvSpPr>
                <p:nvPr/>
              </p:nvSpPr>
              <p:spPr bwMode="auto">
                <a:xfrm>
                  <a:off x="234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1" name="Line 512"/>
                <p:cNvSpPr>
                  <a:spLocks noChangeShapeType="1"/>
                </p:cNvSpPr>
                <p:nvPr/>
              </p:nvSpPr>
              <p:spPr bwMode="auto">
                <a:xfrm>
                  <a:off x="235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2" name="Line 513"/>
                <p:cNvSpPr>
                  <a:spLocks noChangeShapeType="1"/>
                </p:cNvSpPr>
                <p:nvPr/>
              </p:nvSpPr>
              <p:spPr bwMode="auto">
                <a:xfrm>
                  <a:off x="22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3" name="Line 514"/>
                <p:cNvSpPr>
                  <a:spLocks noChangeShapeType="1"/>
                </p:cNvSpPr>
                <p:nvPr/>
              </p:nvSpPr>
              <p:spPr bwMode="auto">
                <a:xfrm>
                  <a:off x="226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4" name="Line 515"/>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5" name="Line 516"/>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6" name="Line 517"/>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7" name="Line 518"/>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8" name="Rectangle 519"/>
                <p:cNvSpPr>
                  <a:spLocks noChangeArrowheads="1"/>
                </p:cNvSpPr>
                <p:nvPr/>
              </p:nvSpPr>
              <p:spPr bwMode="auto">
                <a:xfrm>
                  <a:off x="208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59" name="Line 520"/>
                <p:cNvSpPr>
                  <a:spLocks noChangeShapeType="1"/>
                </p:cNvSpPr>
                <p:nvPr/>
              </p:nvSpPr>
              <p:spPr bwMode="auto">
                <a:xfrm>
                  <a:off x="247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0" name="Line 521"/>
                <p:cNvSpPr>
                  <a:spLocks noChangeShapeType="1"/>
                </p:cNvSpPr>
                <p:nvPr/>
              </p:nvSpPr>
              <p:spPr bwMode="auto">
                <a:xfrm>
                  <a:off x="248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1" name="Line 522"/>
                <p:cNvSpPr>
                  <a:spLocks noChangeShapeType="1"/>
                </p:cNvSpPr>
                <p:nvPr/>
              </p:nvSpPr>
              <p:spPr bwMode="auto">
                <a:xfrm>
                  <a:off x="235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2" name="Line 523"/>
                <p:cNvSpPr>
                  <a:spLocks noChangeShapeType="1"/>
                </p:cNvSpPr>
                <p:nvPr/>
              </p:nvSpPr>
              <p:spPr bwMode="auto">
                <a:xfrm>
                  <a:off x="236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3" name="Line 524"/>
                <p:cNvSpPr>
                  <a:spLocks noChangeShapeType="1"/>
                </p:cNvSpPr>
                <p:nvPr/>
              </p:nvSpPr>
              <p:spPr bwMode="auto">
                <a:xfrm>
                  <a:off x="226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4" name="Line 525"/>
                <p:cNvSpPr>
                  <a:spLocks noChangeShapeType="1"/>
                </p:cNvSpPr>
                <p:nvPr/>
              </p:nvSpPr>
              <p:spPr bwMode="auto">
                <a:xfrm>
                  <a:off x="227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5" name="Rectangle 526"/>
                <p:cNvSpPr>
                  <a:spLocks noChangeArrowheads="1"/>
                </p:cNvSpPr>
                <p:nvPr/>
              </p:nvSpPr>
              <p:spPr bwMode="auto">
                <a:xfrm>
                  <a:off x="219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66" name="Line 527"/>
                <p:cNvSpPr>
                  <a:spLocks noChangeShapeType="1"/>
                </p:cNvSpPr>
                <p:nvPr/>
              </p:nvSpPr>
              <p:spPr bwMode="auto">
                <a:xfrm>
                  <a:off x="256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7" name="Line 528"/>
                <p:cNvSpPr>
                  <a:spLocks noChangeShapeType="1"/>
                </p:cNvSpPr>
                <p:nvPr/>
              </p:nvSpPr>
              <p:spPr bwMode="auto">
                <a:xfrm>
                  <a:off x="256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8" name="Line 529"/>
                <p:cNvSpPr>
                  <a:spLocks noChangeShapeType="1"/>
                </p:cNvSpPr>
                <p:nvPr/>
              </p:nvSpPr>
              <p:spPr bwMode="auto">
                <a:xfrm>
                  <a:off x="243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9" name="Line 530"/>
                <p:cNvSpPr>
                  <a:spLocks noChangeShapeType="1"/>
                </p:cNvSpPr>
                <p:nvPr/>
              </p:nvSpPr>
              <p:spPr bwMode="auto">
                <a:xfrm>
                  <a:off x="243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0" name="Rectangle 531"/>
                <p:cNvSpPr>
                  <a:spLocks noChangeArrowheads="1"/>
                </p:cNvSpPr>
                <p:nvPr/>
              </p:nvSpPr>
              <p:spPr bwMode="auto">
                <a:xfrm>
                  <a:off x="233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71" name="Line 532"/>
                <p:cNvSpPr>
                  <a:spLocks noChangeShapeType="1"/>
                </p:cNvSpPr>
                <p:nvPr/>
              </p:nvSpPr>
              <p:spPr bwMode="auto">
                <a:xfrm>
                  <a:off x="266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2" name="Line 533"/>
                <p:cNvSpPr>
                  <a:spLocks noChangeShapeType="1"/>
                </p:cNvSpPr>
                <p:nvPr/>
              </p:nvSpPr>
              <p:spPr bwMode="auto">
                <a:xfrm>
                  <a:off x="267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3" name="Rectangle 534"/>
                <p:cNvSpPr>
                  <a:spLocks noChangeArrowheads="1"/>
                </p:cNvSpPr>
                <p:nvPr/>
              </p:nvSpPr>
              <p:spPr bwMode="auto">
                <a:xfrm>
                  <a:off x="251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74" name="Line 535"/>
                <p:cNvSpPr>
                  <a:spLocks noChangeShapeType="1"/>
                </p:cNvSpPr>
                <p:nvPr/>
              </p:nvSpPr>
              <p:spPr bwMode="auto">
                <a:xfrm>
                  <a:off x="281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5" name="Line 536"/>
                <p:cNvSpPr>
                  <a:spLocks noChangeShapeType="1"/>
                </p:cNvSpPr>
                <p:nvPr/>
              </p:nvSpPr>
              <p:spPr bwMode="auto">
                <a:xfrm>
                  <a:off x="282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6" name="Line 537"/>
                <p:cNvSpPr>
                  <a:spLocks noChangeShapeType="1"/>
                </p:cNvSpPr>
                <p:nvPr/>
              </p:nvSpPr>
              <p:spPr bwMode="auto">
                <a:xfrm>
                  <a:off x="263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7" name="Line 538"/>
                <p:cNvSpPr>
                  <a:spLocks noChangeShapeType="1"/>
                </p:cNvSpPr>
                <p:nvPr/>
              </p:nvSpPr>
              <p:spPr bwMode="auto">
                <a:xfrm>
                  <a:off x="263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8" name="Line 539"/>
                <p:cNvSpPr>
                  <a:spLocks noChangeShapeType="1"/>
                </p:cNvSpPr>
                <p:nvPr/>
              </p:nvSpPr>
              <p:spPr bwMode="auto">
                <a:xfrm>
                  <a:off x="248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9" name="Line 540"/>
                <p:cNvSpPr>
                  <a:spLocks noChangeShapeType="1"/>
                </p:cNvSpPr>
                <p:nvPr/>
              </p:nvSpPr>
              <p:spPr bwMode="auto">
                <a:xfrm>
                  <a:off x="249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0" name="Line 541"/>
                <p:cNvSpPr>
                  <a:spLocks noChangeShapeType="1"/>
                </p:cNvSpPr>
                <p:nvPr/>
              </p:nvSpPr>
              <p:spPr bwMode="auto">
                <a:xfrm>
                  <a:off x="236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1" name="Line 542"/>
                <p:cNvSpPr>
                  <a:spLocks noChangeShapeType="1"/>
                </p:cNvSpPr>
                <p:nvPr/>
              </p:nvSpPr>
              <p:spPr bwMode="auto">
                <a:xfrm>
                  <a:off x="237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2" name="Line 543"/>
                <p:cNvSpPr>
                  <a:spLocks noChangeShapeType="1"/>
                </p:cNvSpPr>
                <p:nvPr/>
              </p:nvSpPr>
              <p:spPr bwMode="auto">
                <a:xfrm>
                  <a:off x="227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3" name="Line 544"/>
                <p:cNvSpPr>
                  <a:spLocks noChangeShapeType="1"/>
                </p:cNvSpPr>
                <p:nvPr/>
              </p:nvSpPr>
              <p:spPr bwMode="auto">
                <a:xfrm>
                  <a:off x="228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4" name="Line 545"/>
                <p:cNvSpPr>
                  <a:spLocks noChangeShapeType="1"/>
                </p:cNvSpPr>
                <p:nvPr/>
              </p:nvSpPr>
              <p:spPr bwMode="auto">
                <a:xfrm>
                  <a:off x="2199"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5" name="Line 546"/>
                <p:cNvSpPr>
                  <a:spLocks noChangeShapeType="1"/>
                </p:cNvSpPr>
                <p:nvPr/>
              </p:nvSpPr>
              <p:spPr bwMode="auto">
                <a:xfrm>
                  <a:off x="220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6" name="Line 547"/>
                <p:cNvSpPr>
                  <a:spLocks noChangeShapeType="1"/>
                </p:cNvSpPr>
                <p:nvPr/>
              </p:nvSpPr>
              <p:spPr bwMode="auto">
                <a:xfrm>
                  <a:off x="214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7" name="Line 548"/>
                <p:cNvSpPr>
                  <a:spLocks noChangeShapeType="1"/>
                </p:cNvSpPr>
                <p:nvPr/>
              </p:nvSpPr>
              <p:spPr bwMode="auto">
                <a:xfrm>
                  <a:off x="214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8" name="Line 549"/>
                <p:cNvSpPr>
                  <a:spLocks noChangeShapeType="1"/>
                </p:cNvSpPr>
                <p:nvPr/>
              </p:nvSpPr>
              <p:spPr bwMode="auto">
                <a:xfrm>
                  <a:off x="282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9" name="Line 550"/>
                <p:cNvSpPr>
                  <a:spLocks noChangeShapeType="1"/>
                </p:cNvSpPr>
                <p:nvPr/>
              </p:nvSpPr>
              <p:spPr bwMode="auto">
                <a:xfrm>
                  <a:off x="283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0" name="Line 551"/>
                <p:cNvSpPr>
                  <a:spLocks noChangeShapeType="1"/>
                </p:cNvSpPr>
                <p:nvPr/>
              </p:nvSpPr>
              <p:spPr bwMode="auto">
                <a:xfrm>
                  <a:off x="2639"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1" name="Line 552"/>
                <p:cNvSpPr>
                  <a:spLocks noChangeShapeType="1"/>
                </p:cNvSpPr>
                <p:nvPr/>
              </p:nvSpPr>
              <p:spPr bwMode="auto">
                <a:xfrm>
                  <a:off x="264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2" name="Rectangle 553"/>
                <p:cNvSpPr>
                  <a:spLocks noChangeArrowheads="1"/>
                </p:cNvSpPr>
                <p:nvPr/>
              </p:nvSpPr>
              <p:spPr bwMode="auto">
                <a:xfrm>
                  <a:off x="250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93" name="Line 554"/>
                <p:cNvSpPr>
                  <a:spLocks noChangeShapeType="1"/>
                </p:cNvSpPr>
                <p:nvPr/>
              </p:nvSpPr>
              <p:spPr bwMode="auto">
                <a:xfrm>
                  <a:off x="280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4" name="Line 555"/>
                <p:cNvSpPr>
                  <a:spLocks noChangeShapeType="1"/>
                </p:cNvSpPr>
                <p:nvPr/>
              </p:nvSpPr>
              <p:spPr bwMode="auto">
                <a:xfrm>
                  <a:off x="280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5" name="Line 556"/>
                <p:cNvSpPr>
                  <a:spLocks noChangeShapeType="1"/>
                </p:cNvSpPr>
                <p:nvPr/>
              </p:nvSpPr>
              <p:spPr bwMode="auto">
                <a:xfrm>
                  <a:off x="262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6" name="Line 557"/>
                <p:cNvSpPr>
                  <a:spLocks noChangeShapeType="1"/>
                </p:cNvSpPr>
                <p:nvPr/>
              </p:nvSpPr>
              <p:spPr bwMode="auto">
                <a:xfrm>
                  <a:off x="262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7" name="Line 558"/>
                <p:cNvSpPr>
                  <a:spLocks noChangeShapeType="1"/>
                </p:cNvSpPr>
                <p:nvPr/>
              </p:nvSpPr>
              <p:spPr bwMode="auto">
                <a:xfrm>
                  <a:off x="250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8" name="Line 559"/>
                <p:cNvSpPr>
                  <a:spLocks noChangeShapeType="1"/>
                </p:cNvSpPr>
                <p:nvPr/>
              </p:nvSpPr>
              <p:spPr bwMode="auto">
                <a:xfrm>
                  <a:off x="251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9" name="Line 560"/>
                <p:cNvSpPr>
                  <a:spLocks noChangeShapeType="1"/>
                </p:cNvSpPr>
                <p:nvPr/>
              </p:nvSpPr>
              <p:spPr bwMode="auto">
                <a:xfrm>
                  <a:off x="238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0" name="Line 561"/>
                <p:cNvSpPr>
                  <a:spLocks noChangeShapeType="1"/>
                </p:cNvSpPr>
                <p:nvPr/>
              </p:nvSpPr>
              <p:spPr bwMode="auto">
                <a:xfrm>
                  <a:off x="239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1" name="Line 562"/>
                <p:cNvSpPr>
                  <a:spLocks noChangeShapeType="1"/>
                </p:cNvSpPr>
                <p:nvPr/>
              </p:nvSpPr>
              <p:spPr bwMode="auto">
                <a:xfrm>
                  <a:off x="228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2" name="Line 563"/>
                <p:cNvSpPr>
                  <a:spLocks noChangeShapeType="1"/>
                </p:cNvSpPr>
                <p:nvPr/>
              </p:nvSpPr>
              <p:spPr bwMode="auto">
                <a:xfrm>
                  <a:off x="22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3" name="Line 564"/>
                <p:cNvSpPr>
                  <a:spLocks noChangeShapeType="1"/>
                </p:cNvSpPr>
                <p:nvPr/>
              </p:nvSpPr>
              <p:spPr bwMode="auto">
                <a:xfrm>
                  <a:off x="221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4" name="Line 565"/>
                <p:cNvSpPr>
                  <a:spLocks noChangeShapeType="1"/>
                </p:cNvSpPr>
                <p:nvPr/>
              </p:nvSpPr>
              <p:spPr bwMode="auto">
                <a:xfrm>
                  <a:off x="221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5" name="Line 566"/>
                <p:cNvSpPr>
                  <a:spLocks noChangeShapeType="1"/>
                </p:cNvSpPr>
                <p:nvPr/>
              </p:nvSpPr>
              <p:spPr bwMode="auto">
                <a:xfrm>
                  <a:off x="214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6" name="Line 567"/>
                <p:cNvSpPr>
                  <a:spLocks noChangeShapeType="1"/>
                </p:cNvSpPr>
                <p:nvPr/>
              </p:nvSpPr>
              <p:spPr bwMode="auto">
                <a:xfrm>
                  <a:off x="21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7" name="Line 568"/>
                <p:cNvSpPr>
                  <a:spLocks noChangeShapeType="1"/>
                </p:cNvSpPr>
                <p:nvPr/>
              </p:nvSpPr>
              <p:spPr bwMode="auto">
                <a:xfrm>
                  <a:off x="209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8" name="Line 569"/>
                <p:cNvSpPr>
                  <a:spLocks noChangeShapeType="1"/>
                </p:cNvSpPr>
                <p:nvPr/>
              </p:nvSpPr>
              <p:spPr bwMode="auto">
                <a:xfrm>
                  <a:off x="210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9" name="Line 570"/>
                <p:cNvSpPr>
                  <a:spLocks noChangeShapeType="1"/>
                </p:cNvSpPr>
                <p:nvPr/>
              </p:nvSpPr>
              <p:spPr bwMode="auto">
                <a:xfrm>
                  <a:off x="206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0" name="Line 571"/>
                <p:cNvSpPr>
                  <a:spLocks noChangeShapeType="1"/>
                </p:cNvSpPr>
                <p:nvPr/>
              </p:nvSpPr>
              <p:spPr bwMode="auto">
                <a:xfrm>
                  <a:off x="206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1" name="Line 572"/>
                <p:cNvSpPr>
                  <a:spLocks noChangeShapeType="1"/>
                </p:cNvSpPr>
                <p:nvPr/>
              </p:nvSpPr>
              <p:spPr bwMode="auto">
                <a:xfrm>
                  <a:off x="202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2" name="Line 573"/>
                <p:cNvSpPr>
                  <a:spLocks noChangeShapeType="1"/>
                </p:cNvSpPr>
                <p:nvPr/>
              </p:nvSpPr>
              <p:spPr bwMode="auto">
                <a:xfrm>
                  <a:off x="203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3" name="Line 574"/>
                <p:cNvSpPr>
                  <a:spLocks noChangeShapeType="1"/>
                </p:cNvSpPr>
                <p:nvPr/>
              </p:nvSpPr>
              <p:spPr bwMode="auto">
                <a:xfrm>
                  <a:off x="200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4" name="Line 575"/>
                <p:cNvSpPr>
                  <a:spLocks noChangeShapeType="1"/>
                </p:cNvSpPr>
                <p:nvPr/>
              </p:nvSpPr>
              <p:spPr bwMode="auto">
                <a:xfrm>
                  <a:off x="20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5" name="Line 576"/>
                <p:cNvSpPr>
                  <a:spLocks noChangeShapeType="1"/>
                </p:cNvSpPr>
                <p:nvPr/>
              </p:nvSpPr>
              <p:spPr bwMode="auto">
                <a:xfrm>
                  <a:off x="1979"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6" name="Line 577"/>
                <p:cNvSpPr>
                  <a:spLocks noChangeShapeType="1"/>
                </p:cNvSpPr>
                <p:nvPr/>
              </p:nvSpPr>
              <p:spPr bwMode="auto">
                <a:xfrm>
                  <a:off x="19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7" name="Line 578"/>
                <p:cNvSpPr>
                  <a:spLocks noChangeShapeType="1"/>
                </p:cNvSpPr>
                <p:nvPr/>
              </p:nvSpPr>
              <p:spPr bwMode="auto">
                <a:xfrm>
                  <a:off x="196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8" name="Line 579"/>
                <p:cNvSpPr>
                  <a:spLocks noChangeShapeType="1"/>
                </p:cNvSpPr>
                <p:nvPr/>
              </p:nvSpPr>
              <p:spPr bwMode="auto">
                <a:xfrm>
                  <a:off x="197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9" name="Rectangle 580"/>
                <p:cNvSpPr>
                  <a:spLocks noChangeArrowheads="1"/>
                </p:cNvSpPr>
                <p:nvPr/>
              </p:nvSpPr>
              <p:spPr bwMode="auto">
                <a:xfrm>
                  <a:off x="28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0" name="Rectangle 581"/>
                <p:cNvSpPr>
                  <a:spLocks noChangeArrowheads="1"/>
                </p:cNvSpPr>
                <p:nvPr/>
              </p:nvSpPr>
              <p:spPr bwMode="auto">
                <a:xfrm>
                  <a:off x="307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1" name="Rectangle 582"/>
                <p:cNvSpPr>
                  <a:spLocks noChangeArrowheads="1"/>
                </p:cNvSpPr>
                <p:nvPr/>
              </p:nvSpPr>
              <p:spPr bwMode="auto">
                <a:xfrm>
                  <a:off x="279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2" name="Rectangle 583"/>
                <p:cNvSpPr>
                  <a:spLocks noChangeArrowheads="1"/>
                </p:cNvSpPr>
                <p:nvPr/>
              </p:nvSpPr>
              <p:spPr bwMode="auto">
                <a:xfrm>
                  <a:off x="304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3" name="Rectangle 584"/>
                <p:cNvSpPr>
                  <a:spLocks noChangeArrowheads="1"/>
                </p:cNvSpPr>
                <p:nvPr/>
              </p:nvSpPr>
              <p:spPr bwMode="auto">
                <a:xfrm>
                  <a:off x="21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4" name="Rectangle 585"/>
                <p:cNvSpPr>
                  <a:spLocks noChangeArrowheads="1"/>
                </p:cNvSpPr>
                <p:nvPr/>
              </p:nvSpPr>
              <p:spPr bwMode="auto">
                <a:xfrm>
                  <a:off x="251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5" name="Line 586"/>
                <p:cNvSpPr>
                  <a:spLocks noChangeShapeType="1"/>
                </p:cNvSpPr>
                <p:nvPr/>
              </p:nvSpPr>
              <p:spPr bwMode="auto">
                <a:xfrm>
                  <a:off x="281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6" name="Line 587"/>
                <p:cNvSpPr>
                  <a:spLocks noChangeShapeType="1"/>
                </p:cNvSpPr>
                <p:nvPr/>
              </p:nvSpPr>
              <p:spPr bwMode="auto">
                <a:xfrm>
                  <a:off x="282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7" name="Line 588"/>
                <p:cNvSpPr>
                  <a:spLocks noChangeShapeType="1"/>
                </p:cNvSpPr>
                <p:nvPr/>
              </p:nvSpPr>
              <p:spPr bwMode="auto">
                <a:xfrm>
                  <a:off x="263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8" name="Line 589"/>
                <p:cNvSpPr>
                  <a:spLocks noChangeShapeType="1"/>
                </p:cNvSpPr>
                <p:nvPr/>
              </p:nvSpPr>
              <p:spPr bwMode="auto">
                <a:xfrm>
                  <a:off x="263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9" name="Line 590"/>
                <p:cNvSpPr>
                  <a:spLocks noChangeShapeType="1"/>
                </p:cNvSpPr>
                <p:nvPr/>
              </p:nvSpPr>
              <p:spPr bwMode="auto">
                <a:xfrm>
                  <a:off x="248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0" name="Line 591"/>
                <p:cNvSpPr>
                  <a:spLocks noChangeShapeType="1"/>
                </p:cNvSpPr>
                <p:nvPr/>
              </p:nvSpPr>
              <p:spPr bwMode="auto">
                <a:xfrm>
                  <a:off x="24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1" name="Line 592"/>
                <p:cNvSpPr>
                  <a:spLocks noChangeShapeType="1"/>
                </p:cNvSpPr>
                <p:nvPr/>
              </p:nvSpPr>
              <p:spPr bwMode="auto">
                <a:xfrm>
                  <a:off x="236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2" name="Line 593"/>
                <p:cNvSpPr>
                  <a:spLocks noChangeShapeType="1"/>
                </p:cNvSpPr>
                <p:nvPr/>
              </p:nvSpPr>
              <p:spPr bwMode="auto">
                <a:xfrm>
                  <a:off x="237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3" name="Rectangle 59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4" name="Line 595"/>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5" name="Line 596"/>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6" name="Line 597"/>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7" name="Line 598"/>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8" name="Line 599"/>
                <p:cNvSpPr>
                  <a:spLocks noChangeShapeType="1"/>
                </p:cNvSpPr>
                <p:nvPr/>
              </p:nvSpPr>
              <p:spPr bwMode="auto">
                <a:xfrm>
                  <a:off x="272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9" name="Line 600"/>
                <p:cNvSpPr>
                  <a:spLocks noChangeShapeType="1"/>
                </p:cNvSpPr>
                <p:nvPr/>
              </p:nvSpPr>
              <p:spPr bwMode="auto">
                <a:xfrm>
                  <a:off x="272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0" name="Rectangle 601"/>
                <p:cNvSpPr>
                  <a:spLocks noChangeArrowheads="1"/>
                </p:cNvSpPr>
                <p:nvPr/>
              </p:nvSpPr>
              <p:spPr bwMode="auto">
                <a:xfrm>
                  <a:off x="256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41" name="Line 602"/>
                <p:cNvSpPr>
                  <a:spLocks noChangeShapeType="1"/>
                </p:cNvSpPr>
                <p:nvPr/>
              </p:nvSpPr>
              <p:spPr bwMode="auto">
                <a:xfrm>
                  <a:off x="285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2" name="Line 603"/>
                <p:cNvSpPr>
                  <a:spLocks noChangeShapeType="1"/>
                </p:cNvSpPr>
                <p:nvPr/>
              </p:nvSpPr>
              <p:spPr bwMode="auto">
                <a:xfrm>
                  <a:off x="285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3" name="Line 604"/>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4" name="Line 605"/>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5" name="Rectangle 606"/>
                <p:cNvSpPr>
                  <a:spLocks noChangeArrowheads="1"/>
                </p:cNvSpPr>
                <p:nvPr/>
              </p:nvSpPr>
              <p:spPr bwMode="auto">
                <a:xfrm>
                  <a:off x="293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46" name="Rectangle 607"/>
                <p:cNvSpPr>
                  <a:spLocks noChangeArrowheads="1"/>
                </p:cNvSpPr>
                <p:nvPr/>
              </p:nvSpPr>
              <p:spPr bwMode="auto">
                <a:xfrm>
                  <a:off x="315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13" name="Group 608"/>
              <p:cNvGrpSpPr>
                <a:grpSpLocks/>
              </p:cNvGrpSpPr>
              <p:nvPr/>
            </p:nvGrpSpPr>
            <p:grpSpPr bwMode="auto">
              <a:xfrm>
                <a:off x="1985" y="1835"/>
                <a:ext cx="2042" cy="1393"/>
                <a:chOff x="1985" y="1835"/>
                <a:chExt cx="2042" cy="1393"/>
              </a:xfrm>
            </p:grpSpPr>
            <p:sp>
              <p:nvSpPr>
                <p:cNvPr id="747" name="Rectangle 609"/>
                <p:cNvSpPr>
                  <a:spLocks noChangeArrowheads="1"/>
                </p:cNvSpPr>
                <p:nvPr/>
              </p:nvSpPr>
              <p:spPr bwMode="auto">
                <a:xfrm>
                  <a:off x="33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8" name="Rectangle 610"/>
                <p:cNvSpPr>
                  <a:spLocks noChangeArrowheads="1"/>
                </p:cNvSpPr>
                <p:nvPr/>
              </p:nvSpPr>
              <p:spPr bwMode="auto">
                <a:xfrm>
                  <a:off x="347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9" name="Rectangle 611"/>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50" name="Rectangle 612"/>
                <p:cNvSpPr>
                  <a:spLocks noChangeArrowheads="1"/>
                </p:cNvSpPr>
                <p:nvPr/>
              </p:nvSpPr>
              <p:spPr bwMode="auto">
                <a:xfrm>
                  <a:off x="368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51" name="Line 613"/>
                <p:cNvSpPr>
                  <a:spLocks noChangeShapeType="1"/>
                </p:cNvSpPr>
                <p:nvPr/>
              </p:nvSpPr>
              <p:spPr bwMode="auto">
                <a:xfrm>
                  <a:off x="374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2" name="Line 614"/>
                <p:cNvSpPr>
                  <a:spLocks noChangeShapeType="1"/>
                </p:cNvSpPr>
                <p:nvPr/>
              </p:nvSpPr>
              <p:spPr bwMode="auto">
                <a:xfrm>
                  <a:off x="375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3" name="Rectangle 615"/>
                <p:cNvSpPr>
                  <a:spLocks noChangeArrowheads="1"/>
                </p:cNvSpPr>
                <p:nvPr/>
              </p:nvSpPr>
              <p:spPr bwMode="auto">
                <a:xfrm>
                  <a:off x="302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54" name="Rectangle 616"/>
                <p:cNvSpPr>
                  <a:spLocks noChangeArrowheads="1"/>
                </p:cNvSpPr>
                <p:nvPr/>
              </p:nvSpPr>
              <p:spPr bwMode="auto">
                <a:xfrm>
                  <a:off x="322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55" name="Line 617"/>
                <p:cNvSpPr>
                  <a:spLocks noChangeShapeType="1"/>
                </p:cNvSpPr>
                <p:nvPr/>
              </p:nvSpPr>
              <p:spPr bwMode="auto">
                <a:xfrm>
                  <a:off x="338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6" name="Line 618"/>
                <p:cNvSpPr>
                  <a:spLocks noChangeShapeType="1"/>
                </p:cNvSpPr>
                <p:nvPr/>
              </p:nvSpPr>
              <p:spPr bwMode="auto">
                <a:xfrm>
                  <a:off x="33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7" name="Line 619"/>
                <p:cNvSpPr>
                  <a:spLocks noChangeShapeType="1"/>
                </p:cNvSpPr>
                <p:nvPr/>
              </p:nvSpPr>
              <p:spPr bwMode="auto">
                <a:xfrm>
                  <a:off x="309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8" name="Line 620"/>
                <p:cNvSpPr>
                  <a:spLocks noChangeShapeType="1"/>
                </p:cNvSpPr>
                <p:nvPr/>
              </p:nvSpPr>
              <p:spPr bwMode="auto">
                <a:xfrm>
                  <a:off x="309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9" name="Line 621"/>
                <p:cNvSpPr>
                  <a:spLocks noChangeShapeType="1"/>
                </p:cNvSpPr>
                <p:nvPr/>
              </p:nvSpPr>
              <p:spPr bwMode="auto">
                <a:xfrm>
                  <a:off x="285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0" name="Line 622"/>
                <p:cNvSpPr>
                  <a:spLocks noChangeShapeType="1"/>
                </p:cNvSpPr>
                <p:nvPr/>
              </p:nvSpPr>
              <p:spPr bwMode="auto">
                <a:xfrm>
                  <a:off x="285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1" name="Rectangle 623"/>
                <p:cNvSpPr>
                  <a:spLocks noChangeArrowheads="1"/>
                </p:cNvSpPr>
                <p:nvPr/>
              </p:nvSpPr>
              <p:spPr bwMode="auto">
                <a:xfrm>
                  <a:off x="267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2" name="Rectangle 624"/>
                <p:cNvSpPr>
                  <a:spLocks noChangeArrowheads="1"/>
                </p:cNvSpPr>
                <p:nvPr/>
              </p:nvSpPr>
              <p:spPr bwMode="auto">
                <a:xfrm>
                  <a:off x="294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3" name="Rectangle 625"/>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4" name="Line 626"/>
                <p:cNvSpPr>
                  <a:spLocks noChangeShapeType="1"/>
                </p:cNvSpPr>
                <p:nvPr/>
              </p:nvSpPr>
              <p:spPr bwMode="auto">
                <a:xfrm>
                  <a:off x="333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5" name="Line 627"/>
                <p:cNvSpPr>
                  <a:spLocks noChangeShapeType="1"/>
                </p:cNvSpPr>
                <p:nvPr/>
              </p:nvSpPr>
              <p:spPr bwMode="auto">
                <a:xfrm>
                  <a:off x="333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6" name="Rectangle 628"/>
                <p:cNvSpPr>
                  <a:spLocks noChangeArrowheads="1"/>
                </p:cNvSpPr>
                <p:nvPr/>
              </p:nvSpPr>
              <p:spPr bwMode="auto">
                <a:xfrm>
                  <a:off x="305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7" name="Rectangle 629"/>
                <p:cNvSpPr>
                  <a:spLocks noChangeArrowheads="1"/>
                </p:cNvSpPr>
                <p:nvPr/>
              </p:nvSpPr>
              <p:spPr bwMode="auto">
                <a:xfrm>
                  <a:off x="324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8" name="Line 630"/>
                <p:cNvSpPr>
                  <a:spLocks noChangeShapeType="1"/>
                </p:cNvSpPr>
                <p:nvPr/>
              </p:nvSpPr>
              <p:spPr bwMode="auto">
                <a:xfrm>
                  <a:off x="340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9" name="Line 631"/>
                <p:cNvSpPr>
                  <a:spLocks noChangeShapeType="1"/>
                </p:cNvSpPr>
                <p:nvPr/>
              </p:nvSpPr>
              <p:spPr bwMode="auto">
                <a:xfrm>
                  <a:off x="341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0" name="Line 632"/>
                <p:cNvSpPr>
                  <a:spLocks noChangeShapeType="1"/>
                </p:cNvSpPr>
                <p:nvPr/>
              </p:nvSpPr>
              <p:spPr bwMode="auto">
                <a:xfrm>
                  <a:off x="310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1" name="Line 633"/>
                <p:cNvSpPr>
                  <a:spLocks noChangeShapeType="1"/>
                </p:cNvSpPr>
                <p:nvPr/>
              </p:nvSpPr>
              <p:spPr bwMode="auto">
                <a:xfrm>
                  <a:off x="31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2" name="Line 634"/>
                <p:cNvSpPr>
                  <a:spLocks noChangeShapeType="1"/>
                </p:cNvSpPr>
                <p:nvPr/>
              </p:nvSpPr>
              <p:spPr bwMode="auto">
                <a:xfrm>
                  <a:off x="286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3" name="Line 635"/>
                <p:cNvSpPr>
                  <a:spLocks noChangeShapeType="1"/>
                </p:cNvSpPr>
                <p:nvPr/>
              </p:nvSpPr>
              <p:spPr bwMode="auto">
                <a:xfrm>
                  <a:off x="287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4" name="Line 636"/>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5" name="Line 637"/>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6" name="Rectangle 638"/>
                <p:cNvSpPr>
                  <a:spLocks noChangeArrowheads="1"/>
                </p:cNvSpPr>
                <p:nvPr/>
              </p:nvSpPr>
              <p:spPr bwMode="auto">
                <a:xfrm>
                  <a:off x="293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7" name="Rectangle 639"/>
                <p:cNvSpPr>
                  <a:spLocks noChangeArrowheads="1"/>
                </p:cNvSpPr>
                <p:nvPr/>
              </p:nvSpPr>
              <p:spPr bwMode="auto">
                <a:xfrm>
                  <a:off x="315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8" name="Rectangle 640"/>
                <p:cNvSpPr>
                  <a:spLocks noChangeArrowheads="1"/>
                </p:cNvSpPr>
                <p:nvPr/>
              </p:nvSpPr>
              <p:spPr bwMode="auto">
                <a:xfrm>
                  <a:off x="33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9" name="Rectangle 641"/>
                <p:cNvSpPr>
                  <a:spLocks noChangeArrowheads="1"/>
                </p:cNvSpPr>
                <p:nvPr/>
              </p:nvSpPr>
              <p:spPr bwMode="auto">
                <a:xfrm>
                  <a:off x="347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0" name="Rectangle 642"/>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1" name="Rectangle 643"/>
                <p:cNvSpPr>
                  <a:spLocks noChangeArrowheads="1"/>
                </p:cNvSpPr>
                <p:nvPr/>
              </p:nvSpPr>
              <p:spPr bwMode="auto">
                <a:xfrm>
                  <a:off x="368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2" name="Rectangle 644"/>
                <p:cNvSpPr>
                  <a:spLocks noChangeArrowheads="1"/>
                </p:cNvSpPr>
                <p:nvPr/>
              </p:nvSpPr>
              <p:spPr bwMode="auto">
                <a:xfrm>
                  <a:off x="375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3" name="Rectangle 645"/>
                <p:cNvSpPr>
                  <a:spLocks noChangeArrowheads="1"/>
                </p:cNvSpPr>
                <p:nvPr/>
              </p:nvSpPr>
              <p:spPr bwMode="auto">
                <a:xfrm>
                  <a:off x="380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4" name="Rectangle 646"/>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5" name="Rectangle 647"/>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6" name="Line 648"/>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7" name="Line 649"/>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8" name="Line 650"/>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9" name="Line 651"/>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0" name="Rectangle 652"/>
                <p:cNvSpPr>
                  <a:spLocks noChangeArrowheads="1"/>
                </p:cNvSpPr>
                <p:nvPr/>
              </p:nvSpPr>
              <p:spPr bwMode="auto">
                <a:xfrm>
                  <a:off x="27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1" name="Line 653"/>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2" name="Line 654"/>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3" name="Rectangle 655"/>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4" name="Rectangle 656"/>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5" name="Rectangle 657"/>
                <p:cNvSpPr>
                  <a:spLocks noChangeArrowheads="1"/>
                </p:cNvSpPr>
                <p:nvPr/>
              </p:nvSpPr>
              <p:spPr bwMode="auto">
                <a:xfrm>
                  <a:off x="322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6" name="Rectangle 658"/>
                <p:cNvSpPr>
                  <a:spLocks noChangeArrowheads="1"/>
                </p:cNvSpPr>
                <p:nvPr/>
              </p:nvSpPr>
              <p:spPr bwMode="auto">
                <a:xfrm>
                  <a:off x="338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7" name="Rectangle 659"/>
                <p:cNvSpPr>
                  <a:spLocks noChangeArrowheads="1"/>
                </p:cNvSpPr>
                <p:nvPr/>
              </p:nvSpPr>
              <p:spPr bwMode="auto">
                <a:xfrm>
                  <a:off x="351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8" name="Rectangle 660"/>
                <p:cNvSpPr>
                  <a:spLocks noChangeArrowheads="1"/>
                </p:cNvSpPr>
                <p:nvPr/>
              </p:nvSpPr>
              <p:spPr bwMode="auto">
                <a:xfrm>
                  <a:off x="362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9" name="Rectangle 661"/>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0" name="Rectangle 662"/>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1" name="Rectangle 663"/>
                <p:cNvSpPr>
                  <a:spLocks noChangeArrowheads="1"/>
                </p:cNvSpPr>
                <p:nvPr/>
              </p:nvSpPr>
              <p:spPr bwMode="auto">
                <a:xfrm>
                  <a:off x="315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2" name="Rectangle 66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3" name="Rectangle 665"/>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4" name="Rectangle 666"/>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5" name="Rectangle 667"/>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6" name="Rectangle 668"/>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7" name="Rectangle 669"/>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8" name="Rectangle 670"/>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9" name="Rectangle 671"/>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10" name="Rectangle 672"/>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11" name="Rectangle 673"/>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12" name="Line 674"/>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3" name="Line 675"/>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4" name="Line 67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5" name="Line 67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6" name="Line 67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7" name="Line 67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8" name="Line 680"/>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9" name="Line 681"/>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0" name="Line 682"/>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1" name="Line 683"/>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2" name="Line 684"/>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3" name="Line 685"/>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4" name="Rectangle 686"/>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5" name="Rectangle 687"/>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6" name="Rectangle 688"/>
                <p:cNvSpPr>
                  <a:spLocks noChangeArrowheads="1"/>
                </p:cNvSpPr>
                <p:nvPr/>
              </p:nvSpPr>
              <p:spPr bwMode="auto">
                <a:xfrm>
                  <a:off x="322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7" name="Rectangle 689"/>
                <p:cNvSpPr>
                  <a:spLocks noChangeArrowheads="1"/>
                </p:cNvSpPr>
                <p:nvPr/>
              </p:nvSpPr>
              <p:spPr bwMode="auto">
                <a:xfrm>
                  <a:off x="338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8" name="Rectangle 690"/>
                <p:cNvSpPr>
                  <a:spLocks noChangeArrowheads="1"/>
                </p:cNvSpPr>
                <p:nvPr/>
              </p:nvSpPr>
              <p:spPr bwMode="auto">
                <a:xfrm>
                  <a:off x="351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9" name="Rectangle 691"/>
                <p:cNvSpPr>
                  <a:spLocks noChangeArrowheads="1"/>
                </p:cNvSpPr>
                <p:nvPr/>
              </p:nvSpPr>
              <p:spPr bwMode="auto">
                <a:xfrm>
                  <a:off x="362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0" name="Rectangle 692"/>
                <p:cNvSpPr>
                  <a:spLocks noChangeArrowheads="1"/>
                </p:cNvSpPr>
                <p:nvPr/>
              </p:nvSpPr>
              <p:spPr bwMode="auto">
                <a:xfrm>
                  <a:off x="370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1" name="Rectangle 693"/>
                <p:cNvSpPr>
                  <a:spLocks noChangeArrowheads="1"/>
                </p:cNvSpPr>
                <p:nvPr/>
              </p:nvSpPr>
              <p:spPr bwMode="auto">
                <a:xfrm>
                  <a:off x="377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2" name="Rectangle 694"/>
                <p:cNvSpPr>
                  <a:spLocks noChangeArrowheads="1"/>
                </p:cNvSpPr>
                <p:nvPr/>
              </p:nvSpPr>
              <p:spPr bwMode="auto">
                <a:xfrm>
                  <a:off x="382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3" name="Rectangle 695"/>
                <p:cNvSpPr>
                  <a:spLocks noChangeArrowheads="1"/>
                </p:cNvSpPr>
                <p:nvPr/>
              </p:nvSpPr>
              <p:spPr bwMode="auto">
                <a:xfrm>
                  <a:off x="387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4" name="Rectangle 696"/>
                <p:cNvSpPr>
                  <a:spLocks noChangeArrowheads="1"/>
                </p:cNvSpPr>
                <p:nvPr/>
              </p:nvSpPr>
              <p:spPr bwMode="auto">
                <a:xfrm>
                  <a:off x="390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5" name="Rectangle 697"/>
                <p:cNvSpPr>
                  <a:spLocks noChangeArrowheads="1"/>
                </p:cNvSpPr>
                <p:nvPr/>
              </p:nvSpPr>
              <p:spPr bwMode="auto">
                <a:xfrm>
                  <a:off x="39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6" name="Rectangle 698"/>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7" name="Rectangle 699"/>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8" name="Rectangle 700"/>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9" name="Rectangle 701"/>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0" name="Rectangle 702"/>
                <p:cNvSpPr>
                  <a:spLocks noChangeArrowheads="1"/>
                </p:cNvSpPr>
                <p:nvPr/>
              </p:nvSpPr>
              <p:spPr bwMode="auto">
                <a:xfrm>
                  <a:off x="400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1" name="Rectangle 703"/>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2" name="Rectangle 70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3" name="Rectangle 705"/>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4" name="Rectangle 706"/>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5" name="Line 707"/>
                <p:cNvSpPr>
                  <a:spLocks noChangeShapeType="1"/>
                </p:cNvSpPr>
                <p:nvPr/>
              </p:nvSpPr>
              <p:spPr bwMode="auto">
                <a:xfrm>
                  <a:off x="348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6" name="Line 708"/>
                <p:cNvSpPr>
                  <a:spLocks noChangeShapeType="1"/>
                </p:cNvSpPr>
                <p:nvPr/>
              </p:nvSpPr>
              <p:spPr bwMode="auto">
                <a:xfrm>
                  <a:off x="34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7" name="Line 709"/>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8" name="Line 710"/>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9" name="Line 711"/>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0" name="Line 712"/>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1" name="Line 713"/>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2" name="Line 714"/>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3" name="Line 715"/>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4" name="Line 716"/>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5" name="Rectangle 717"/>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6" name="Rectangle 718"/>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7" name="Rectangle 719"/>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8" name="Rectangle 720"/>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9" name="Line 721"/>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0" name="Line 722"/>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1" name="Rectangle 723"/>
                <p:cNvSpPr>
                  <a:spLocks noChangeArrowheads="1"/>
                </p:cNvSpPr>
                <p:nvPr/>
              </p:nvSpPr>
              <p:spPr bwMode="auto">
                <a:xfrm>
                  <a:off x="30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2" name="Rectangle 724"/>
                <p:cNvSpPr>
                  <a:spLocks noChangeArrowheads="1"/>
                </p:cNvSpPr>
                <p:nvPr/>
              </p:nvSpPr>
              <p:spPr bwMode="auto">
                <a:xfrm>
                  <a:off x="326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3" name="Rectangle 725"/>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4" name="Rectangle 726"/>
                <p:cNvSpPr>
                  <a:spLocks noChangeArrowheads="1"/>
                </p:cNvSpPr>
                <p:nvPr/>
              </p:nvSpPr>
              <p:spPr bwMode="auto">
                <a:xfrm>
                  <a:off x="354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5" name="Rectangle 727"/>
                <p:cNvSpPr>
                  <a:spLocks noChangeArrowheads="1"/>
                </p:cNvSpPr>
                <p:nvPr/>
              </p:nvSpPr>
              <p:spPr bwMode="auto">
                <a:xfrm>
                  <a:off x="364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6" name="Rectangle 728"/>
                <p:cNvSpPr>
                  <a:spLocks noChangeArrowheads="1"/>
                </p:cNvSpPr>
                <p:nvPr/>
              </p:nvSpPr>
              <p:spPr bwMode="auto">
                <a:xfrm>
                  <a:off x="372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7" name="Rectangle 729"/>
                <p:cNvSpPr>
                  <a:spLocks noChangeArrowheads="1"/>
                </p:cNvSpPr>
                <p:nvPr/>
              </p:nvSpPr>
              <p:spPr bwMode="auto">
                <a:xfrm>
                  <a:off x="378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8" name="Rectangle 730"/>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9" name="Line 731"/>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0" name="Line 732"/>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1" name="Rectangle 733"/>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2" name="Rectangle 73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3" name="Rectangle 735"/>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4" name="Line 736"/>
                <p:cNvSpPr>
                  <a:spLocks noChangeShapeType="1"/>
                </p:cNvSpPr>
                <p:nvPr/>
              </p:nvSpPr>
              <p:spPr bwMode="auto">
                <a:xfrm>
                  <a:off x="2469"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5" name="Line 737"/>
                <p:cNvSpPr>
                  <a:spLocks noChangeShapeType="1"/>
                </p:cNvSpPr>
                <p:nvPr/>
              </p:nvSpPr>
              <p:spPr bwMode="auto">
                <a:xfrm>
                  <a:off x="247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6" name="Line 738"/>
                <p:cNvSpPr>
                  <a:spLocks noChangeShapeType="1"/>
                </p:cNvSpPr>
                <p:nvPr/>
              </p:nvSpPr>
              <p:spPr bwMode="auto">
                <a:xfrm>
                  <a:off x="235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7" name="Line 739"/>
                <p:cNvSpPr>
                  <a:spLocks noChangeShapeType="1"/>
                </p:cNvSpPr>
                <p:nvPr/>
              </p:nvSpPr>
              <p:spPr bwMode="auto">
                <a:xfrm>
                  <a:off x="236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8" name="Line 740"/>
                <p:cNvSpPr>
                  <a:spLocks noChangeShapeType="1"/>
                </p:cNvSpPr>
                <p:nvPr/>
              </p:nvSpPr>
              <p:spPr bwMode="auto">
                <a:xfrm>
                  <a:off x="226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9" name="Line 741"/>
                <p:cNvSpPr>
                  <a:spLocks noChangeShapeType="1"/>
                </p:cNvSpPr>
                <p:nvPr/>
              </p:nvSpPr>
              <p:spPr bwMode="auto">
                <a:xfrm>
                  <a:off x="226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0" name="Line 742"/>
                <p:cNvSpPr>
                  <a:spLocks noChangeShapeType="1"/>
                </p:cNvSpPr>
                <p:nvPr/>
              </p:nvSpPr>
              <p:spPr bwMode="auto">
                <a:xfrm>
                  <a:off x="219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1" name="Line 743"/>
                <p:cNvSpPr>
                  <a:spLocks noChangeShapeType="1"/>
                </p:cNvSpPr>
                <p:nvPr/>
              </p:nvSpPr>
              <p:spPr bwMode="auto">
                <a:xfrm>
                  <a:off x="219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2" name="Line 744"/>
                <p:cNvSpPr>
                  <a:spLocks noChangeShapeType="1"/>
                </p:cNvSpPr>
                <p:nvPr/>
              </p:nvSpPr>
              <p:spPr bwMode="auto">
                <a:xfrm>
                  <a:off x="213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3" name="Line 745"/>
                <p:cNvSpPr>
                  <a:spLocks noChangeShapeType="1"/>
                </p:cNvSpPr>
                <p:nvPr/>
              </p:nvSpPr>
              <p:spPr bwMode="auto">
                <a:xfrm>
                  <a:off x="214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4" name="Line 746"/>
                <p:cNvSpPr>
                  <a:spLocks noChangeShapeType="1"/>
                </p:cNvSpPr>
                <p:nvPr/>
              </p:nvSpPr>
              <p:spPr bwMode="auto">
                <a:xfrm>
                  <a:off x="208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5" name="Line 747"/>
                <p:cNvSpPr>
                  <a:spLocks noChangeShapeType="1"/>
                </p:cNvSpPr>
                <p:nvPr/>
              </p:nvSpPr>
              <p:spPr bwMode="auto">
                <a:xfrm>
                  <a:off x="209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6" name="Line 748"/>
                <p:cNvSpPr>
                  <a:spLocks noChangeShapeType="1"/>
                </p:cNvSpPr>
                <p:nvPr/>
              </p:nvSpPr>
              <p:spPr bwMode="auto">
                <a:xfrm>
                  <a:off x="204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7" name="Line 749"/>
                <p:cNvSpPr>
                  <a:spLocks noChangeShapeType="1"/>
                </p:cNvSpPr>
                <p:nvPr/>
              </p:nvSpPr>
              <p:spPr bwMode="auto">
                <a:xfrm>
                  <a:off x="20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8" name="Line 750"/>
                <p:cNvSpPr>
                  <a:spLocks noChangeShapeType="1"/>
                </p:cNvSpPr>
                <p:nvPr/>
              </p:nvSpPr>
              <p:spPr bwMode="auto">
                <a:xfrm>
                  <a:off x="201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9" name="Line 751"/>
                <p:cNvSpPr>
                  <a:spLocks noChangeShapeType="1"/>
                </p:cNvSpPr>
                <p:nvPr/>
              </p:nvSpPr>
              <p:spPr bwMode="auto">
                <a:xfrm>
                  <a:off x="20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0" name="Line 752"/>
                <p:cNvSpPr>
                  <a:spLocks noChangeShapeType="1"/>
                </p:cNvSpPr>
                <p:nvPr/>
              </p:nvSpPr>
              <p:spPr bwMode="auto">
                <a:xfrm>
                  <a:off x="199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1" name="Line 753"/>
                <p:cNvSpPr>
                  <a:spLocks noChangeShapeType="1"/>
                </p:cNvSpPr>
                <p:nvPr/>
              </p:nvSpPr>
              <p:spPr bwMode="auto">
                <a:xfrm>
                  <a:off x="200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2" name="Rectangle 754"/>
                <p:cNvSpPr>
                  <a:spLocks noChangeArrowheads="1"/>
                </p:cNvSpPr>
                <p:nvPr/>
              </p:nvSpPr>
              <p:spPr bwMode="auto">
                <a:xfrm>
                  <a:off x="19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3" name="Line 755"/>
                <p:cNvSpPr>
                  <a:spLocks noChangeShapeType="1"/>
                </p:cNvSpPr>
                <p:nvPr/>
              </p:nvSpPr>
              <p:spPr bwMode="auto">
                <a:xfrm>
                  <a:off x="238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4" name="Line 756"/>
                <p:cNvSpPr>
                  <a:spLocks noChangeShapeType="1"/>
                </p:cNvSpPr>
                <p:nvPr/>
              </p:nvSpPr>
              <p:spPr bwMode="auto">
                <a:xfrm>
                  <a:off x="239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5" name="Rectangle 757"/>
                <p:cNvSpPr>
                  <a:spLocks noChangeArrowheads="1"/>
                </p:cNvSpPr>
                <p:nvPr/>
              </p:nvSpPr>
              <p:spPr bwMode="auto">
                <a:xfrm>
                  <a:off x="229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6" name="Rectangle 758"/>
                <p:cNvSpPr>
                  <a:spLocks noChangeArrowheads="1"/>
                </p:cNvSpPr>
                <p:nvPr/>
              </p:nvSpPr>
              <p:spPr bwMode="auto">
                <a:xfrm>
                  <a:off x="264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7" name="Line 759"/>
                <p:cNvSpPr>
                  <a:spLocks noChangeShapeType="1"/>
                </p:cNvSpPr>
                <p:nvPr/>
              </p:nvSpPr>
              <p:spPr bwMode="auto">
                <a:xfrm>
                  <a:off x="292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8" name="Line 760"/>
                <p:cNvSpPr>
                  <a:spLocks noChangeShapeType="1"/>
                </p:cNvSpPr>
                <p:nvPr/>
              </p:nvSpPr>
              <p:spPr bwMode="auto">
                <a:xfrm>
                  <a:off x="292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9" name="Line 761"/>
                <p:cNvSpPr>
                  <a:spLocks noChangeShapeType="1"/>
                </p:cNvSpPr>
                <p:nvPr/>
              </p:nvSpPr>
              <p:spPr bwMode="auto">
                <a:xfrm>
                  <a:off x="271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0" name="Line 762"/>
                <p:cNvSpPr>
                  <a:spLocks noChangeShapeType="1"/>
                </p:cNvSpPr>
                <p:nvPr/>
              </p:nvSpPr>
              <p:spPr bwMode="auto">
                <a:xfrm>
                  <a:off x="272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1" name="Rectangle 763"/>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2" name="Rectangle 764"/>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3" name="Line 765"/>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4" name="Line 766"/>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5" name="Rectangle 767"/>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6" name="Rectangle 768"/>
                <p:cNvSpPr>
                  <a:spLocks noChangeArrowheads="1"/>
                </p:cNvSpPr>
                <p:nvPr/>
              </p:nvSpPr>
              <p:spPr bwMode="auto">
                <a:xfrm>
                  <a:off x="33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7" name="Rectangle 769"/>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8" name="Rectangle 770"/>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9" name="Line 771"/>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0" name="Line 772"/>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1" name="Line 773"/>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2" name="Line 774"/>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3" name="Rectangle 775"/>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4" name="Line 77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5" name="Line 77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6" name="Line 77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7" name="Line 77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8" name="Line 780"/>
                <p:cNvSpPr>
                  <a:spLocks noChangeShapeType="1"/>
                </p:cNvSpPr>
                <p:nvPr/>
              </p:nvSpPr>
              <p:spPr bwMode="auto">
                <a:xfrm>
                  <a:off x="206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9" name="Line 781"/>
                <p:cNvSpPr>
                  <a:spLocks noChangeShapeType="1"/>
                </p:cNvSpPr>
                <p:nvPr/>
              </p:nvSpPr>
              <p:spPr bwMode="auto">
                <a:xfrm>
                  <a:off x="207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0" name="Rectangle 782"/>
                <p:cNvSpPr>
                  <a:spLocks noChangeArrowheads="1"/>
                </p:cNvSpPr>
                <p:nvPr/>
              </p:nvSpPr>
              <p:spPr bwMode="auto">
                <a:xfrm>
                  <a:off x="204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1" name="Line 783"/>
                <p:cNvSpPr>
                  <a:spLocks noChangeShapeType="1"/>
                </p:cNvSpPr>
                <p:nvPr/>
              </p:nvSpPr>
              <p:spPr bwMode="auto">
                <a:xfrm>
                  <a:off x="243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2" name="Line 784"/>
                <p:cNvSpPr>
                  <a:spLocks noChangeShapeType="1"/>
                </p:cNvSpPr>
                <p:nvPr/>
              </p:nvSpPr>
              <p:spPr bwMode="auto">
                <a:xfrm>
                  <a:off x="243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3" name="Rectangle 785"/>
                <p:cNvSpPr>
                  <a:spLocks noChangeArrowheads="1"/>
                </p:cNvSpPr>
                <p:nvPr/>
              </p:nvSpPr>
              <p:spPr bwMode="auto">
                <a:xfrm>
                  <a:off x="233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4" name="Line 786"/>
                <p:cNvSpPr>
                  <a:spLocks noChangeShapeType="1"/>
                </p:cNvSpPr>
                <p:nvPr/>
              </p:nvSpPr>
              <p:spPr bwMode="auto">
                <a:xfrm>
                  <a:off x="267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5" name="Line 787"/>
                <p:cNvSpPr>
                  <a:spLocks noChangeShapeType="1"/>
                </p:cNvSpPr>
                <p:nvPr/>
              </p:nvSpPr>
              <p:spPr bwMode="auto">
                <a:xfrm>
                  <a:off x="267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6" name="Rectangle 788"/>
                <p:cNvSpPr>
                  <a:spLocks noChangeArrowheads="1"/>
                </p:cNvSpPr>
                <p:nvPr/>
              </p:nvSpPr>
              <p:spPr bwMode="auto">
                <a:xfrm>
                  <a:off x="251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7" name="Rectangle 789"/>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8" name="Rectangle 790"/>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9" name="Rectangle 791"/>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0" name="Rectangle 792"/>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1" name="Rectangle 793"/>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2" name="Rectangle 794"/>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3" name="Rectangle 795"/>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4" name="Rectangle 796"/>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5" name="Rectangle 797"/>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6" name="Rectangle 798"/>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7" name="Rectangle 799"/>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8" name="Rectangle 800"/>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9" name="Line 801"/>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0" name="Line 802"/>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1" name="Rectangle 803"/>
                <p:cNvSpPr>
                  <a:spLocks noChangeArrowheads="1"/>
                </p:cNvSpPr>
                <p:nvPr/>
              </p:nvSpPr>
              <p:spPr bwMode="auto">
                <a:xfrm>
                  <a:off x="293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2" name="Rectangle 804"/>
                <p:cNvSpPr>
                  <a:spLocks noChangeArrowheads="1"/>
                </p:cNvSpPr>
                <p:nvPr/>
              </p:nvSpPr>
              <p:spPr bwMode="auto">
                <a:xfrm>
                  <a:off x="315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3" name="Rectangle 805"/>
                <p:cNvSpPr>
                  <a:spLocks noChangeArrowheads="1"/>
                </p:cNvSpPr>
                <p:nvPr/>
              </p:nvSpPr>
              <p:spPr bwMode="auto">
                <a:xfrm>
                  <a:off x="333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4" name="Rectangle 806"/>
                <p:cNvSpPr>
                  <a:spLocks noChangeArrowheads="1"/>
                </p:cNvSpPr>
                <p:nvPr/>
              </p:nvSpPr>
              <p:spPr bwMode="auto">
                <a:xfrm>
                  <a:off x="347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5" name="Rectangle 807"/>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6" name="Rectangle 808"/>
                <p:cNvSpPr>
                  <a:spLocks noChangeArrowheads="1"/>
                </p:cNvSpPr>
                <p:nvPr/>
              </p:nvSpPr>
              <p:spPr bwMode="auto">
                <a:xfrm>
                  <a:off x="368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14" name="Group 809"/>
              <p:cNvGrpSpPr>
                <a:grpSpLocks/>
              </p:cNvGrpSpPr>
              <p:nvPr/>
            </p:nvGrpSpPr>
            <p:grpSpPr bwMode="auto">
              <a:xfrm>
                <a:off x="1897" y="1835"/>
                <a:ext cx="2143" cy="1393"/>
                <a:chOff x="1897" y="1835"/>
                <a:chExt cx="2143" cy="1393"/>
              </a:xfrm>
            </p:grpSpPr>
            <p:sp>
              <p:nvSpPr>
                <p:cNvPr id="547" name="Rectangle 810"/>
                <p:cNvSpPr>
                  <a:spLocks noChangeArrowheads="1"/>
                </p:cNvSpPr>
                <p:nvPr/>
              </p:nvSpPr>
              <p:spPr bwMode="auto">
                <a:xfrm>
                  <a:off x="375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8" name="Rectangle 811"/>
                <p:cNvSpPr>
                  <a:spLocks noChangeArrowheads="1"/>
                </p:cNvSpPr>
                <p:nvPr/>
              </p:nvSpPr>
              <p:spPr bwMode="auto">
                <a:xfrm>
                  <a:off x="380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9" name="Rectangle 812"/>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0" name="Rectangle 813"/>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1" name="Rectangle 814"/>
                <p:cNvSpPr>
                  <a:spLocks noChangeArrowheads="1"/>
                </p:cNvSpPr>
                <p:nvPr/>
              </p:nvSpPr>
              <p:spPr bwMode="auto">
                <a:xfrm>
                  <a:off x="392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2" name="Rectangle 815"/>
                <p:cNvSpPr>
                  <a:spLocks noChangeArrowheads="1"/>
                </p:cNvSpPr>
                <p:nvPr/>
              </p:nvSpPr>
              <p:spPr bwMode="auto">
                <a:xfrm>
                  <a:off x="394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3" name="Rectangle 816"/>
                <p:cNvSpPr>
                  <a:spLocks noChangeArrowheads="1"/>
                </p:cNvSpPr>
                <p:nvPr/>
              </p:nvSpPr>
              <p:spPr bwMode="auto">
                <a:xfrm>
                  <a:off x="396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4" name="Rectangle 817"/>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5" name="Rectangle 818"/>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6" name="Rectangle 819"/>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7" name="Rectangle 820"/>
                <p:cNvSpPr>
                  <a:spLocks noChangeArrowheads="1"/>
                </p:cNvSpPr>
                <p:nvPr/>
              </p:nvSpPr>
              <p:spPr bwMode="auto">
                <a:xfrm>
                  <a:off x="400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8" name="Rectangle 821"/>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9" name="Rectangle 822"/>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0" name="Rectangle 823"/>
                <p:cNvSpPr>
                  <a:spLocks noChangeArrowheads="1"/>
                </p:cNvSpPr>
                <p:nvPr/>
              </p:nvSpPr>
              <p:spPr bwMode="auto">
                <a:xfrm>
                  <a:off x="402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1" name="Line 824"/>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2" name="Line 825"/>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3" name="Rectangle 826"/>
                <p:cNvSpPr>
                  <a:spLocks noChangeArrowheads="1"/>
                </p:cNvSpPr>
                <p:nvPr/>
              </p:nvSpPr>
              <p:spPr bwMode="auto">
                <a:xfrm>
                  <a:off x="234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4" name="Rectangle 827"/>
                <p:cNvSpPr>
                  <a:spLocks noChangeArrowheads="1"/>
                </p:cNvSpPr>
                <p:nvPr/>
              </p:nvSpPr>
              <p:spPr bwMode="auto">
                <a:xfrm>
                  <a:off x="268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5" name="Rectangle 828"/>
                <p:cNvSpPr>
                  <a:spLocks noChangeArrowheads="1"/>
                </p:cNvSpPr>
                <p:nvPr/>
              </p:nvSpPr>
              <p:spPr bwMode="auto">
                <a:xfrm>
                  <a:off x="295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6" name="Rectangle 829"/>
                <p:cNvSpPr>
                  <a:spLocks noChangeArrowheads="1"/>
                </p:cNvSpPr>
                <p:nvPr/>
              </p:nvSpPr>
              <p:spPr bwMode="auto">
                <a:xfrm>
                  <a:off x="317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7" name="Rectangle 830"/>
                <p:cNvSpPr>
                  <a:spLocks noChangeArrowheads="1"/>
                </p:cNvSpPr>
                <p:nvPr/>
              </p:nvSpPr>
              <p:spPr bwMode="auto">
                <a:xfrm>
                  <a:off x="334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8" name="Rectangle 831"/>
                <p:cNvSpPr>
                  <a:spLocks noChangeArrowheads="1"/>
                </p:cNvSpPr>
                <p:nvPr/>
              </p:nvSpPr>
              <p:spPr bwMode="auto">
                <a:xfrm>
                  <a:off x="348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9" name="Rectangle 832"/>
                <p:cNvSpPr>
                  <a:spLocks noChangeArrowheads="1"/>
                </p:cNvSpPr>
                <p:nvPr/>
              </p:nvSpPr>
              <p:spPr bwMode="auto">
                <a:xfrm>
                  <a:off x="360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0" name="Rectangle 833"/>
                <p:cNvSpPr>
                  <a:spLocks noChangeArrowheads="1"/>
                </p:cNvSpPr>
                <p:nvPr/>
              </p:nvSpPr>
              <p:spPr bwMode="auto">
                <a:xfrm>
                  <a:off x="36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1" name="Rectangle 834"/>
                <p:cNvSpPr>
                  <a:spLocks noChangeArrowheads="1"/>
                </p:cNvSpPr>
                <p:nvPr/>
              </p:nvSpPr>
              <p:spPr bwMode="auto">
                <a:xfrm>
                  <a:off x="375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2" name="Rectangle 835"/>
                <p:cNvSpPr>
                  <a:spLocks noChangeArrowheads="1"/>
                </p:cNvSpPr>
                <p:nvPr/>
              </p:nvSpPr>
              <p:spPr bwMode="auto">
                <a:xfrm>
                  <a:off x="381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3" name="Rectangle 836"/>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4" name="Rectangle 837"/>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5" name="Rectangle 838"/>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6" name="Rectangle 839"/>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7" name="Rectangle 840"/>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8" name="Rectangle 841"/>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9" name="Line 842"/>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0" name="Line 843"/>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1" name="Rectangle 844"/>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2" name="Line 845"/>
                <p:cNvSpPr>
                  <a:spLocks noChangeShapeType="1"/>
                </p:cNvSpPr>
                <p:nvPr/>
              </p:nvSpPr>
              <p:spPr bwMode="auto">
                <a:xfrm>
                  <a:off x="287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3" name="Line 846"/>
                <p:cNvSpPr>
                  <a:spLocks noChangeShapeType="1"/>
                </p:cNvSpPr>
                <p:nvPr/>
              </p:nvSpPr>
              <p:spPr bwMode="auto">
                <a:xfrm>
                  <a:off x="288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4" name="Rectangle 847"/>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5" name="Rectangle 84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6" name="Line 849"/>
                <p:cNvSpPr>
                  <a:spLocks noChangeShapeType="1"/>
                </p:cNvSpPr>
                <p:nvPr/>
              </p:nvSpPr>
              <p:spPr bwMode="auto">
                <a:xfrm>
                  <a:off x="255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7" name="Line 850"/>
                <p:cNvSpPr>
                  <a:spLocks noChangeShapeType="1"/>
                </p:cNvSpPr>
                <p:nvPr/>
              </p:nvSpPr>
              <p:spPr bwMode="auto">
                <a:xfrm>
                  <a:off x="256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8" name="Rectangle 851"/>
                <p:cNvSpPr>
                  <a:spLocks noChangeArrowheads="1"/>
                </p:cNvSpPr>
                <p:nvPr/>
              </p:nvSpPr>
              <p:spPr bwMode="auto">
                <a:xfrm>
                  <a:off x="364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9" name="Rectangle 852"/>
                <p:cNvSpPr>
                  <a:spLocks noChangeArrowheads="1"/>
                </p:cNvSpPr>
                <p:nvPr/>
              </p:nvSpPr>
              <p:spPr bwMode="auto">
                <a:xfrm>
                  <a:off x="372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0" name="Rectangle 853"/>
                <p:cNvSpPr>
                  <a:spLocks noChangeArrowheads="1"/>
                </p:cNvSpPr>
                <p:nvPr/>
              </p:nvSpPr>
              <p:spPr bwMode="auto">
                <a:xfrm>
                  <a:off x="378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1" name="Rectangle 854"/>
                <p:cNvSpPr>
                  <a:spLocks noChangeArrowheads="1"/>
                </p:cNvSpPr>
                <p:nvPr/>
              </p:nvSpPr>
              <p:spPr bwMode="auto">
                <a:xfrm>
                  <a:off x="38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2" name="Rectangle 855"/>
                <p:cNvSpPr>
                  <a:spLocks noChangeArrowheads="1"/>
                </p:cNvSpPr>
                <p:nvPr/>
              </p:nvSpPr>
              <p:spPr bwMode="auto">
                <a:xfrm>
                  <a:off x="306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3" name="Line 85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4" name="Line 85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5" name="Line 85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6" name="Line 85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7" name="Rectangle 860"/>
                <p:cNvSpPr>
                  <a:spLocks noChangeArrowheads="1"/>
                </p:cNvSpPr>
                <p:nvPr/>
              </p:nvSpPr>
              <p:spPr bwMode="auto">
                <a:xfrm>
                  <a:off x="299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8" name="Line 861"/>
                <p:cNvSpPr>
                  <a:spLocks noChangeShapeType="1"/>
                </p:cNvSpPr>
                <p:nvPr/>
              </p:nvSpPr>
              <p:spPr bwMode="auto">
                <a:xfrm>
                  <a:off x="319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9" name="Line 862"/>
                <p:cNvSpPr>
                  <a:spLocks noChangeShapeType="1"/>
                </p:cNvSpPr>
                <p:nvPr/>
              </p:nvSpPr>
              <p:spPr bwMode="auto">
                <a:xfrm>
                  <a:off x="319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0" name="Rectangle 863"/>
                <p:cNvSpPr>
                  <a:spLocks noChangeArrowheads="1"/>
                </p:cNvSpPr>
                <p:nvPr/>
              </p:nvSpPr>
              <p:spPr bwMode="auto">
                <a:xfrm>
                  <a:off x="294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1" name="Rectangle 864"/>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2" name="Rectangle 865"/>
                <p:cNvSpPr>
                  <a:spLocks noChangeArrowheads="1"/>
                </p:cNvSpPr>
                <p:nvPr/>
              </p:nvSpPr>
              <p:spPr bwMode="auto">
                <a:xfrm>
                  <a:off x="333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3" name="Rectangle 866"/>
                <p:cNvSpPr>
                  <a:spLocks noChangeArrowheads="1"/>
                </p:cNvSpPr>
                <p:nvPr/>
              </p:nvSpPr>
              <p:spPr bwMode="auto">
                <a:xfrm>
                  <a:off x="348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4" name="Rectangle 867"/>
                <p:cNvSpPr>
                  <a:spLocks noChangeArrowheads="1"/>
                </p:cNvSpPr>
                <p:nvPr/>
              </p:nvSpPr>
              <p:spPr bwMode="auto">
                <a:xfrm>
                  <a:off x="359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5" name="Rectangle 868"/>
                <p:cNvSpPr>
                  <a:spLocks noChangeArrowheads="1"/>
                </p:cNvSpPr>
                <p:nvPr/>
              </p:nvSpPr>
              <p:spPr bwMode="auto">
                <a:xfrm>
                  <a:off x="368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6" name="Rectangle 869"/>
                <p:cNvSpPr>
                  <a:spLocks noChangeArrowheads="1"/>
                </p:cNvSpPr>
                <p:nvPr/>
              </p:nvSpPr>
              <p:spPr bwMode="auto">
                <a:xfrm>
                  <a:off x="375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7" name="Rectangle 870"/>
                <p:cNvSpPr>
                  <a:spLocks noChangeArrowheads="1"/>
                </p:cNvSpPr>
                <p:nvPr/>
              </p:nvSpPr>
              <p:spPr bwMode="auto">
                <a:xfrm>
                  <a:off x="381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8" name="Rectangle 871"/>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9" name="Rectangle 872"/>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0" name="Rectangle 873"/>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1" name="Rectangle 874"/>
                <p:cNvSpPr>
                  <a:spLocks noChangeArrowheads="1"/>
                </p:cNvSpPr>
                <p:nvPr/>
              </p:nvSpPr>
              <p:spPr bwMode="auto">
                <a:xfrm>
                  <a:off x="394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2" name="Rectangle 875"/>
                <p:cNvSpPr>
                  <a:spLocks noChangeArrowheads="1"/>
                </p:cNvSpPr>
                <p:nvPr/>
              </p:nvSpPr>
              <p:spPr bwMode="auto">
                <a:xfrm>
                  <a:off x="396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3" name="Rectangle 876"/>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4" name="Rectangle 877"/>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5" name="Rectangle 878"/>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6" name="Line 879"/>
                <p:cNvSpPr>
                  <a:spLocks noChangeShapeType="1"/>
                </p:cNvSpPr>
                <p:nvPr/>
              </p:nvSpPr>
              <p:spPr bwMode="auto">
                <a:xfrm>
                  <a:off x="400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7" name="Line 880"/>
                <p:cNvSpPr>
                  <a:spLocks noChangeShapeType="1"/>
                </p:cNvSpPr>
                <p:nvPr/>
              </p:nvSpPr>
              <p:spPr bwMode="auto">
                <a:xfrm>
                  <a:off x="400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8" name="Rectangle 881"/>
                <p:cNvSpPr>
                  <a:spLocks noChangeArrowheads="1"/>
                </p:cNvSpPr>
                <p:nvPr/>
              </p:nvSpPr>
              <p:spPr bwMode="auto">
                <a:xfrm>
                  <a:off x="358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9" name="Rectangle 882"/>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20" name="Rectangle 883"/>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21" name="Rectangle 884"/>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22" name="Rectangle 885"/>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23" name="Line 88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 name="Line 88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 name="Line 88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 name="Line 88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 name="Line 89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 name="Line 89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 name="Line 89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 name="Line 89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 name="Line 894"/>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 name="Line 895"/>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3" name="Rectangle 896"/>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34" name="Rectangle 897"/>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35" name="Rectangle 898"/>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36" name="Line 899"/>
                <p:cNvSpPr>
                  <a:spLocks noChangeShapeType="1"/>
                </p:cNvSpPr>
                <p:nvPr/>
              </p:nvSpPr>
              <p:spPr bwMode="auto">
                <a:xfrm>
                  <a:off x="348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7" name="Line 900"/>
                <p:cNvSpPr>
                  <a:spLocks noChangeShapeType="1"/>
                </p:cNvSpPr>
                <p:nvPr/>
              </p:nvSpPr>
              <p:spPr bwMode="auto">
                <a:xfrm>
                  <a:off x="34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8" name="Line 901"/>
                <p:cNvSpPr>
                  <a:spLocks noChangeShapeType="1"/>
                </p:cNvSpPr>
                <p:nvPr/>
              </p:nvSpPr>
              <p:spPr bwMode="auto">
                <a:xfrm>
                  <a:off x="317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9" name="Line 902"/>
                <p:cNvSpPr>
                  <a:spLocks noChangeShapeType="1"/>
                </p:cNvSpPr>
                <p:nvPr/>
              </p:nvSpPr>
              <p:spPr bwMode="auto">
                <a:xfrm>
                  <a:off x="317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0" name="Rectangle 903"/>
                <p:cNvSpPr>
                  <a:spLocks noChangeArrowheads="1"/>
                </p:cNvSpPr>
                <p:nvPr/>
              </p:nvSpPr>
              <p:spPr bwMode="auto">
                <a:xfrm>
                  <a:off x="29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41" name="Rectangle 904"/>
                <p:cNvSpPr>
                  <a:spLocks noChangeArrowheads="1"/>
                </p:cNvSpPr>
                <p:nvPr/>
              </p:nvSpPr>
              <p:spPr bwMode="auto">
                <a:xfrm>
                  <a:off x="314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42" name="Rectangle 905"/>
                <p:cNvSpPr>
                  <a:spLocks noChangeArrowheads="1"/>
                </p:cNvSpPr>
                <p:nvPr/>
              </p:nvSpPr>
              <p:spPr bwMode="auto">
                <a:xfrm>
                  <a:off x="332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43" name="Line 906"/>
                <p:cNvSpPr>
                  <a:spLocks noChangeShapeType="1"/>
                </p:cNvSpPr>
                <p:nvPr/>
              </p:nvSpPr>
              <p:spPr bwMode="auto">
                <a:xfrm>
                  <a:off x="346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4" name="Line 907"/>
                <p:cNvSpPr>
                  <a:spLocks noChangeShapeType="1"/>
                </p:cNvSpPr>
                <p:nvPr/>
              </p:nvSpPr>
              <p:spPr bwMode="auto">
                <a:xfrm>
                  <a:off x="346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5" name="Rectangle 908"/>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46" name="Line 909"/>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7" name="Line 910"/>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8" name="Line 911"/>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9" name="Line 912"/>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0" name="Line 913"/>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1" name="Line 914"/>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2" name="Line 915"/>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3" name="Line 916"/>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4" name="Line 917"/>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5" name="Line 918"/>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6" name="Line 919"/>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7" name="Line 920"/>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8" name="Line 921"/>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9" name="Line 922"/>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0" name="Line 923"/>
                <p:cNvSpPr>
                  <a:spLocks noChangeShapeType="1"/>
                </p:cNvSpPr>
                <p:nvPr/>
              </p:nvSpPr>
              <p:spPr bwMode="auto">
                <a:xfrm>
                  <a:off x="20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1" name="Line 924"/>
                <p:cNvSpPr>
                  <a:spLocks noChangeShapeType="1"/>
                </p:cNvSpPr>
                <p:nvPr/>
              </p:nvSpPr>
              <p:spPr bwMode="auto">
                <a:xfrm>
                  <a:off x="20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2" name="Line 925"/>
                <p:cNvSpPr>
                  <a:spLocks noChangeShapeType="1"/>
                </p:cNvSpPr>
                <p:nvPr/>
              </p:nvSpPr>
              <p:spPr bwMode="auto">
                <a:xfrm>
                  <a:off x="204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3" name="Line 926"/>
                <p:cNvSpPr>
                  <a:spLocks noChangeShapeType="1"/>
                </p:cNvSpPr>
                <p:nvPr/>
              </p:nvSpPr>
              <p:spPr bwMode="auto">
                <a:xfrm>
                  <a:off x="204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4" name="Line 927"/>
                <p:cNvSpPr>
                  <a:spLocks noChangeShapeType="1"/>
                </p:cNvSpPr>
                <p:nvPr/>
              </p:nvSpPr>
              <p:spPr bwMode="auto">
                <a:xfrm>
                  <a:off x="201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5" name="Line 928"/>
                <p:cNvSpPr>
                  <a:spLocks noChangeShapeType="1"/>
                </p:cNvSpPr>
                <p:nvPr/>
              </p:nvSpPr>
              <p:spPr bwMode="auto">
                <a:xfrm>
                  <a:off x="20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6" name="Line 929"/>
                <p:cNvSpPr>
                  <a:spLocks noChangeShapeType="1"/>
                </p:cNvSpPr>
                <p:nvPr/>
              </p:nvSpPr>
              <p:spPr bwMode="auto">
                <a:xfrm>
                  <a:off x="199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7" name="Line 930"/>
                <p:cNvSpPr>
                  <a:spLocks noChangeShapeType="1"/>
                </p:cNvSpPr>
                <p:nvPr/>
              </p:nvSpPr>
              <p:spPr bwMode="auto">
                <a:xfrm>
                  <a:off x="199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8" name="Line 931"/>
                <p:cNvSpPr>
                  <a:spLocks noChangeShapeType="1"/>
                </p:cNvSpPr>
                <p:nvPr/>
              </p:nvSpPr>
              <p:spPr bwMode="auto">
                <a:xfrm>
                  <a:off x="197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9" name="Line 932"/>
                <p:cNvSpPr>
                  <a:spLocks noChangeShapeType="1"/>
                </p:cNvSpPr>
                <p:nvPr/>
              </p:nvSpPr>
              <p:spPr bwMode="auto">
                <a:xfrm>
                  <a:off x="197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0" name="Line 933"/>
                <p:cNvSpPr>
                  <a:spLocks noChangeShapeType="1"/>
                </p:cNvSpPr>
                <p:nvPr/>
              </p:nvSpPr>
              <p:spPr bwMode="auto">
                <a:xfrm>
                  <a:off x="196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1" name="Line 934"/>
                <p:cNvSpPr>
                  <a:spLocks noChangeShapeType="1"/>
                </p:cNvSpPr>
                <p:nvPr/>
              </p:nvSpPr>
              <p:spPr bwMode="auto">
                <a:xfrm>
                  <a:off x="196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2" name="Line 935"/>
                <p:cNvSpPr>
                  <a:spLocks noChangeShapeType="1"/>
                </p:cNvSpPr>
                <p:nvPr/>
              </p:nvSpPr>
              <p:spPr bwMode="auto">
                <a:xfrm>
                  <a:off x="194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3" name="Line 936"/>
                <p:cNvSpPr>
                  <a:spLocks noChangeShapeType="1"/>
                </p:cNvSpPr>
                <p:nvPr/>
              </p:nvSpPr>
              <p:spPr bwMode="auto">
                <a:xfrm>
                  <a:off x="19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4" name="Line 937"/>
                <p:cNvSpPr>
                  <a:spLocks noChangeShapeType="1"/>
                </p:cNvSpPr>
                <p:nvPr/>
              </p:nvSpPr>
              <p:spPr bwMode="auto">
                <a:xfrm>
                  <a:off x="193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5" name="Line 938"/>
                <p:cNvSpPr>
                  <a:spLocks noChangeShapeType="1"/>
                </p:cNvSpPr>
                <p:nvPr/>
              </p:nvSpPr>
              <p:spPr bwMode="auto">
                <a:xfrm>
                  <a:off x="194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6" name="Line 939"/>
                <p:cNvSpPr>
                  <a:spLocks noChangeShapeType="1"/>
                </p:cNvSpPr>
                <p:nvPr/>
              </p:nvSpPr>
              <p:spPr bwMode="auto">
                <a:xfrm>
                  <a:off x="192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7" name="Line 940"/>
                <p:cNvSpPr>
                  <a:spLocks noChangeShapeType="1"/>
                </p:cNvSpPr>
                <p:nvPr/>
              </p:nvSpPr>
              <p:spPr bwMode="auto">
                <a:xfrm>
                  <a:off x="193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8" name="Line 941"/>
                <p:cNvSpPr>
                  <a:spLocks noChangeShapeType="1"/>
                </p:cNvSpPr>
                <p:nvPr/>
              </p:nvSpPr>
              <p:spPr bwMode="auto">
                <a:xfrm>
                  <a:off x="192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9" name="Line 942"/>
                <p:cNvSpPr>
                  <a:spLocks noChangeShapeType="1"/>
                </p:cNvSpPr>
                <p:nvPr/>
              </p:nvSpPr>
              <p:spPr bwMode="auto">
                <a:xfrm>
                  <a:off x="192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0" name="Line 943"/>
                <p:cNvSpPr>
                  <a:spLocks noChangeShapeType="1"/>
                </p:cNvSpPr>
                <p:nvPr/>
              </p:nvSpPr>
              <p:spPr bwMode="auto">
                <a:xfrm>
                  <a:off x="191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1" name="Line 944"/>
                <p:cNvSpPr>
                  <a:spLocks noChangeShapeType="1"/>
                </p:cNvSpPr>
                <p:nvPr/>
              </p:nvSpPr>
              <p:spPr bwMode="auto">
                <a:xfrm>
                  <a:off x="192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2" name="Line 945"/>
                <p:cNvSpPr>
                  <a:spLocks noChangeShapeType="1"/>
                </p:cNvSpPr>
                <p:nvPr/>
              </p:nvSpPr>
              <p:spPr bwMode="auto">
                <a:xfrm>
                  <a:off x="191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3" name="Line 946"/>
                <p:cNvSpPr>
                  <a:spLocks noChangeShapeType="1"/>
                </p:cNvSpPr>
                <p:nvPr/>
              </p:nvSpPr>
              <p:spPr bwMode="auto">
                <a:xfrm>
                  <a:off x="192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4" name="Line 947"/>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5" name="Line 948"/>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6" name="Line 949"/>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7" name="Line 950"/>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8" name="Line 951"/>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9" name="Line 952"/>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0" name="Line 953"/>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1" name="Line 954"/>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2" name="Line 955"/>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3" name="Line 956"/>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4" name="Line 957"/>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5" name="Line 958"/>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6" name="Line 959"/>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7" name="Line 960"/>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8" name="Line 961"/>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9" name="Line 962"/>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0" name="Line 963"/>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1" name="Line 964"/>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2" name="Line 965"/>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3" name="Line 966"/>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4" name="Line 967"/>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5" name="Line 968"/>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6" name="Line 969"/>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7" name="Line 970"/>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8" name="Line 971"/>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9" name="Line 972"/>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0" name="Line 973"/>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1" name="Line 974"/>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2" name="Line 975"/>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3" name="Line 976"/>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4" name="Line 977"/>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5" name="Line 978"/>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6" name="Line 979"/>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7" name="Line 980"/>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8" name="Line 981"/>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9" name="Line 982"/>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0" name="Line 983"/>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1" name="Line 984"/>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2" name="Line 985"/>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3" name="Line 986"/>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4" name="Line 987"/>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5" name="Line 988"/>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6" name="Line 989"/>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7" name="Line 990"/>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8" name="Line 991"/>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9" name="Line 992"/>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0" name="Line 993"/>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1" name="Line 994"/>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2" name="Line 995"/>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3" name="Line 996"/>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4" name="Line 997"/>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5" name="Line 998"/>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6" name="Line 999"/>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7" name="Line 1000"/>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8" name="Line 1001"/>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9" name="Line 1002"/>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0" name="Line 1003"/>
                <p:cNvSpPr>
                  <a:spLocks noChangeShapeType="1"/>
                </p:cNvSpPr>
                <p:nvPr/>
              </p:nvSpPr>
              <p:spPr bwMode="auto">
                <a:xfrm>
                  <a:off x="189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1" name="Line 1004"/>
                <p:cNvSpPr>
                  <a:spLocks noChangeShapeType="1"/>
                </p:cNvSpPr>
                <p:nvPr/>
              </p:nvSpPr>
              <p:spPr bwMode="auto">
                <a:xfrm>
                  <a:off x="190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2" name="Rectangle 1005"/>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3" name="Rectangle 1006"/>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4" name="Rectangle 1007"/>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5" name="Line 1008"/>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6" name="Line 1009"/>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15" name="Group 1010"/>
              <p:cNvGrpSpPr>
                <a:grpSpLocks/>
              </p:cNvGrpSpPr>
              <p:nvPr/>
            </p:nvGrpSpPr>
            <p:grpSpPr bwMode="auto">
              <a:xfrm>
                <a:off x="1972" y="1835"/>
                <a:ext cx="2062" cy="1393"/>
                <a:chOff x="1972" y="1835"/>
                <a:chExt cx="2062" cy="1393"/>
              </a:xfrm>
            </p:grpSpPr>
            <p:sp>
              <p:nvSpPr>
                <p:cNvPr id="347" name="Line 1011"/>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8" name="Line 1012"/>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9" name="Line 1013"/>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0" name="Line 1014"/>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1" name="Line 1015"/>
                <p:cNvSpPr>
                  <a:spLocks noChangeShapeType="1"/>
                </p:cNvSpPr>
                <p:nvPr/>
              </p:nvSpPr>
              <p:spPr bwMode="auto">
                <a:xfrm>
                  <a:off x="255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2" name="Line 1016"/>
                <p:cNvSpPr>
                  <a:spLocks noChangeShapeType="1"/>
                </p:cNvSpPr>
                <p:nvPr/>
              </p:nvSpPr>
              <p:spPr bwMode="auto">
                <a:xfrm>
                  <a:off x="256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3" name="Line 1017"/>
                <p:cNvSpPr>
                  <a:spLocks noChangeShapeType="1"/>
                </p:cNvSpPr>
                <p:nvPr/>
              </p:nvSpPr>
              <p:spPr bwMode="auto">
                <a:xfrm>
                  <a:off x="242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4" name="Line 1018"/>
                <p:cNvSpPr>
                  <a:spLocks noChangeShapeType="1"/>
                </p:cNvSpPr>
                <p:nvPr/>
              </p:nvSpPr>
              <p:spPr bwMode="auto">
                <a:xfrm>
                  <a:off x="243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5" name="Rectangle 1019"/>
                <p:cNvSpPr>
                  <a:spLocks noChangeArrowheads="1"/>
                </p:cNvSpPr>
                <p:nvPr/>
              </p:nvSpPr>
              <p:spPr bwMode="auto">
                <a:xfrm>
                  <a:off x="232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6" name="Line 1020"/>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7" name="Line 1021"/>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8" name="Line 1022"/>
                <p:cNvSpPr>
                  <a:spLocks noChangeShapeType="1"/>
                </p:cNvSpPr>
                <p:nvPr/>
              </p:nvSpPr>
              <p:spPr bwMode="auto">
                <a:xfrm>
                  <a:off x="272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9" name="Line 1023"/>
                <p:cNvSpPr>
                  <a:spLocks noChangeShapeType="1"/>
                </p:cNvSpPr>
                <p:nvPr/>
              </p:nvSpPr>
              <p:spPr bwMode="auto">
                <a:xfrm>
                  <a:off x="272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0" name="Line 1024"/>
                <p:cNvSpPr>
                  <a:spLocks noChangeShapeType="1"/>
                </p:cNvSpPr>
                <p:nvPr/>
              </p:nvSpPr>
              <p:spPr bwMode="auto">
                <a:xfrm>
                  <a:off x="255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1" name="Line 1025"/>
                <p:cNvSpPr>
                  <a:spLocks noChangeShapeType="1"/>
                </p:cNvSpPr>
                <p:nvPr/>
              </p:nvSpPr>
              <p:spPr bwMode="auto">
                <a:xfrm>
                  <a:off x="256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2" name="Rectangle 1026"/>
                <p:cNvSpPr>
                  <a:spLocks noChangeArrowheads="1"/>
                </p:cNvSpPr>
                <p:nvPr/>
              </p:nvSpPr>
              <p:spPr bwMode="auto">
                <a:xfrm>
                  <a:off x="243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3" name="Rectangle 1027"/>
                <p:cNvSpPr>
                  <a:spLocks noChangeArrowheads="1"/>
                </p:cNvSpPr>
                <p:nvPr/>
              </p:nvSpPr>
              <p:spPr bwMode="auto">
                <a:xfrm>
                  <a:off x="275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4" name="Rectangle 1028"/>
                <p:cNvSpPr>
                  <a:spLocks noChangeArrowheads="1"/>
                </p:cNvSpPr>
                <p:nvPr/>
              </p:nvSpPr>
              <p:spPr bwMode="auto">
                <a:xfrm>
                  <a:off x="300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5" name="Rectangle 1029"/>
                <p:cNvSpPr>
                  <a:spLocks noChangeArrowheads="1"/>
                </p:cNvSpPr>
                <p:nvPr/>
              </p:nvSpPr>
              <p:spPr bwMode="auto">
                <a:xfrm>
                  <a:off x="321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6" name="Rectangle 1030"/>
                <p:cNvSpPr>
                  <a:spLocks noChangeArrowheads="1"/>
                </p:cNvSpPr>
                <p:nvPr/>
              </p:nvSpPr>
              <p:spPr bwMode="auto">
                <a:xfrm>
                  <a:off x="338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7" name="Line 1031"/>
                <p:cNvSpPr>
                  <a:spLocks noChangeShapeType="1"/>
                </p:cNvSpPr>
                <p:nvPr/>
              </p:nvSpPr>
              <p:spPr bwMode="auto">
                <a:xfrm>
                  <a:off x="350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8" name="Line 1032"/>
                <p:cNvSpPr>
                  <a:spLocks noChangeShapeType="1"/>
                </p:cNvSpPr>
                <p:nvPr/>
              </p:nvSpPr>
              <p:spPr bwMode="auto">
                <a:xfrm>
                  <a:off x="351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9" name="Rectangle 1033"/>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0" name="Line 1034"/>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1" name="Line 1035"/>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2" name="Line 1036"/>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3" name="Line 1037"/>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4" name="Line 1038"/>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5" name="Line 1039"/>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6" name="Rectangle 1040"/>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7" name="Rectangle 1041"/>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8" name="Rectangle 1042"/>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9" name="Line 1043"/>
                <p:cNvSpPr>
                  <a:spLocks noChangeShapeType="1"/>
                </p:cNvSpPr>
                <p:nvPr/>
              </p:nvSpPr>
              <p:spPr bwMode="auto">
                <a:xfrm>
                  <a:off x="300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0" name="Line 1044"/>
                <p:cNvSpPr>
                  <a:spLocks noChangeShapeType="1"/>
                </p:cNvSpPr>
                <p:nvPr/>
              </p:nvSpPr>
              <p:spPr bwMode="auto">
                <a:xfrm>
                  <a:off x="30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1" name="Rectangle 1045"/>
                <p:cNvSpPr>
                  <a:spLocks noChangeArrowheads="1"/>
                </p:cNvSpPr>
                <p:nvPr/>
              </p:nvSpPr>
              <p:spPr bwMode="auto">
                <a:xfrm>
                  <a:off x="279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82" name="Line 1046"/>
                <p:cNvSpPr>
                  <a:spLocks noChangeShapeType="1"/>
                </p:cNvSpPr>
                <p:nvPr/>
              </p:nvSpPr>
              <p:spPr bwMode="auto">
                <a:xfrm>
                  <a:off x="267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3" name="Line 1047"/>
                <p:cNvSpPr>
                  <a:spLocks noChangeShapeType="1"/>
                </p:cNvSpPr>
                <p:nvPr/>
              </p:nvSpPr>
              <p:spPr bwMode="auto">
                <a:xfrm>
                  <a:off x="268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4" name="Rectangle 1048"/>
                <p:cNvSpPr>
                  <a:spLocks noChangeArrowheads="1"/>
                </p:cNvSpPr>
                <p:nvPr/>
              </p:nvSpPr>
              <p:spPr bwMode="auto">
                <a:xfrm>
                  <a:off x="253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85" name="Rectangle 1049"/>
                <p:cNvSpPr>
                  <a:spLocks noChangeArrowheads="1"/>
                </p:cNvSpPr>
                <p:nvPr/>
              </p:nvSpPr>
              <p:spPr bwMode="auto">
                <a:xfrm>
                  <a:off x="28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86" name="Line 1050"/>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7" name="Line 1051"/>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8" name="Line 1052"/>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9" name="Line 1053"/>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0" name="Line 1054"/>
                <p:cNvSpPr>
                  <a:spLocks noChangeShapeType="1"/>
                </p:cNvSpPr>
                <p:nvPr/>
              </p:nvSpPr>
              <p:spPr bwMode="auto">
                <a:xfrm>
                  <a:off x="311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1" name="Line 1055"/>
                <p:cNvSpPr>
                  <a:spLocks noChangeShapeType="1"/>
                </p:cNvSpPr>
                <p:nvPr/>
              </p:nvSpPr>
              <p:spPr bwMode="auto">
                <a:xfrm>
                  <a:off x="31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2" name="Rectangle 1056"/>
                <p:cNvSpPr>
                  <a:spLocks noChangeArrowheads="1"/>
                </p:cNvSpPr>
                <p:nvPr/>
              </p:nvSpPr>
              <p:spPr bwMode="auto">
                <a:xfrm>
                  <a:off x="287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3" name="Rectangle 1057"/>
                <p:cNvSpPr>
                  <a:spLocks noChangeArrowheads="1"/>
                </p:cNvSpPr>
                <p:nvPr/>
              </p:nvSpPr>
              <p:spPr bwMode="auto">
                <a:xfrm>
                  <a:off x="310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4" name="Rectangle 105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5" name="Rectangle 1059"/>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6" name="Rectangle 1060"/>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7" name="Rectangle 1061"/>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8" name="Rectangle 1062"/>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9" name="Rectangle 1063"/>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0" name="Line 1064"/>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1" name="Line 1065"/>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2" name="Line 106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3" name="Line 106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4" name="Line 1068"/>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5" name="Line 1069"/>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6" name="Line 1070"/>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7" name="Line 1071"/>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8" name="Line 1072"/>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09" name="Line 1073"/>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0" name="Line 1074"/>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1" name="Line 1075"/>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2" name="Line 1076"/>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3" name="Line 1077"/>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4" name="Rectangle 107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5" name="Line 1079"/>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6" name="Line 1080"/>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7" name="Line 1081"/>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8" name="Line 1082"/>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19" name="Rectangle 1083"/>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0" name="Rectangle 1084"/>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1" name="Rectangle 1085"/>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2" name="Rectangle 1086"/>
                <p:cNvSpPr>
                  <a:spLocks noChangeArrowheads="1"/>
                </p:cNvSpPr>
                <p:nvPr/>
              </p:nvSpPr>
              <p:spPr bwMode="auto">
                <a:xfrm>
                  <a:off x="333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3" name="Rectangle 1087"/>
                <p:cNvSpPr>
                  <a:spLocks noChangeArrowheads="1"/>
                </p:cNvSpPr>
                <p:nvPr/>
              </p:nvSpPr>
              <p:spPr bwMode="auto">
                <a:xfrm>
                  <a:off x="347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4" name="Line 1088"/>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5" name="Line 1089"/>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6" name="Line 1090"/>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7" name="Line 1091"/>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8" name="Line 1092"/>
                <p:cNvSpPr>
                  <a:spLocks noChangeShapeType="1"/>
                </p:cNvSpPr>
                <p:nvPr/>
              </p:nvSpPr>
              <p:spPr bwMode="auto">
                <a:xfrm>
                  <a:off x="20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9" name="Line 1093"/>
                <p:cNvSpPr>
                  <a:spLocks noChangeShapeType="1"/>
                </p:cNvSpPr>
                <p:nvPr/>
              </p:nvSpPr>
              <p:spPr bwMode="auto">
                <a:xfrm>
                  <a:off x="20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0" name="Line 1094"/>
                <p:cNvSpPr>
                  <a:spLocks noChangeShapeType="1"/>
                </p:cNvSpPr>
                <p:nvPr/>
              </p:nvSpPr>
              <p:spPr bwMode="auto">
                <a:xfrm>
                  <a:off x="204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1" name="Line 1095"/>
                <p:cNvSpPr>
                  <a:spLocks noChangeShapeType="1"/>
                </p:cNvSpPr>
                <p:nvPr/>
              </p:nvSpPr>
              <p:spPr bwMode="auto">
                <a:xfrm>
                  <a:off x="204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2" name="Rectangle 1096"/>
                <p:cNvSpPr>
                  <a:spLocks noChangeArrowheads="1"/>
                </p:cNvSpPr>
                <p:nvPr/>
              </p:nvSpPr>
              <p:spPr bwMode="auto">
                <a:xfrm>
                  <a:off x="202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3" name="Rectangle 1097"/>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4" name="Line 1098"/>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5" name="Line 1099"/>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6" name="Line 1100"/>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7" name="Line 1101"/>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8" name="Rectangle 1102"/>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9" name="Line 1103"/>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 name="Line 1104"/>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1" name="Line 1105"/>
                <p:cNvSpPr>
                  <a:spLocks noChangeShapeType="1"/>
                </p:cNvSpPr>
                <p:nvPr/>
              </p:nvSpPr>
              <p:spPr bwMode="auto">
                <a:xfrm>
                  <a:off x="20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 name="Line 1106"/>
                <p:cNvSpPr>
                  <a:spLocks noChangeShapeType="1"/>
                </p:cNvSpPr>
                <p:nvPr/>
              </p:nvSpPr>
              <p:spPr bwMode="auto">
                <a:xfrm>
                  <a:off x="20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3" name="Line 1107"/>
                <p:cNvSpPr>
                  <a:spLocks noChangeShapeType="1"/>
                </p:cNvSpPr>
                <p:nvPr/>
              </p:nvSpPr>
              <p:spPr bwMode="auto">
                <a:xfrm>
                  <a:off x="204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4" name="Line 1108"/>
                <p:cNvSpPr>
                  <a:spLocks noChangeShapeType="1"/>
                </p:cNvSpPr>
                <p:nvPr/>
              </p:nvSpPr>
              <p:spPr bwMode="auto">
                <a:xfrm>
                  <a:off x="204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5" name="Line 1109"/>
                <p:cNvSpPr>
                  <a:spLocks noChangeShapeType="1"/>
                </p:cNvSpPr>
                <p:nvPr/>
              </p:nvSpPr>
              <p:spPr bwMode="auto">
                <a:xfrm>
                  <a:off x="201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6" name="Line 1110"/>
                <p:cNvSpPr>
                  <a:spLocks noChangeShapeType="1"/>
                </p:cNvSpPr>
                <p:nvPr/>
              </p:nvSpPr>
              <p:spPr bwMode="auto">
                <a:xfrm>
                  <a:off x="20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7" name="Line 1111"/>
                <p:cNvSpPr>
                  <a:spLocks noChangeShapeType="1"/>
                </p:cNvSpPr>
                <p:nvPr/>
              </p:nvSpPr>
              <p:spPr bwMode="auto">
                <a:xfrm>
                  <a:off x="199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8" name="Line 1112"/>
                <p:cNvSpPr>
                  <a:spLocks noChangeShapeType="1"/>
                </p:cNvSpPr>
                <p:nvPr/>
              </p:nvSpPr>
              <p:spPr bwMode="auto">
                <a:xfrm>
                  <a:off x="199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9" name="Line 1113"/>
                <p:cNvSpPr>
                  <a:spLocks noChangeShapeType="1"/>
                </p:cNvSpPr>
                <p:nvPr/>
              </p:nvSpPr>
              <p:spPr bwMode="auto">
                <a:xfrm>
                  <a:off x="197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0" name="Line 1114"/>
                <p:cNvSpPr>
                  <a:spLocks noChangeShapeType="1"/>
                </p:cNvSpPr>
                <p:nvPr/>
              </p:nvSpPr>
              <p:spPr bwMode="auto">
                <a:xfrm>
                  <a:off x="197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1" name="Line 1115"/>
                <p:cNvSpPr>
                  <a:spLocks noChangeShapeType="1"/>
                </p:cNvSpPr>
                <p:nvPr/>
              </p:nvSpPr>
              <p:spPr bwMode="auto">
                <a:xfrm>
                  <a:off x="300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2" name="Line 1116"/>
                <p:cNvSpPr>
                  <a:spLocks noChangeShapeType="1"/>
                </p:cNvSpPr>
                <p:nvPr/>
              </p:nvSpPr>
              <p:spPr bwMode="auto">
                <a:xfrm>
                  <a:off x="30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3" name="Line 1117"/>
                <p:cNvSpPr>
                  <a:spLocks noChangeShapeType="1"/>
                </p:cNvSpPr>
                <p:nvPr/>
              </p:nvSpPr>
              <p:spPr bwMode="auto">
                <a:xfrm>
                  <a:off x="278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4" name="Line 1118"/>
                <p:cNvSpPr>
                  <a:spLocks noChangeShapeType="1"/>
                </p:cNvSpPr>
                <p:nvPr/>
              </p:nvSpPr>
              <p:spPr bwMode="auto">
                <a:xfrm>
                  <a:off x="279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5" name="Line 1119"/>
                <p:cNvSpPr>
                  <a:spLocks noChangeShapeType="1"/>
                </p:cNvSpPr>
                <p:nvPr/>
              </p:nvSpPr>
              <p:spPr bwMode="auto">
                <a:xfrm>
                  <a:off x="261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6" name="Line 1120"/>
                <p:cNvSpPr>
                  <a:spLocks noChangeShapeType="1"/>
                </p:cNvSpPr>
                <p:nvPr/>
              </p:nvSpPr>
              <p:spPr bwMode="auto">
                <a:xfrm>
                  <a:off x="262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7" name="Rectangle 1121"/>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8" name="Rectangle 1122"/>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9" name="Rectangle 1123"/>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0" name="Rectangle 1124"/>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1" name="Rectangle 1125"/>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2" name="Rectangle 1126"/>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3" name="Rectangle 1127"/>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4" name="Rectangle 1128"/>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5" name="Rectangle 1129"/>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6" name="Rectangle 1130"/>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7" name="Rectangle 1131"/>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8" name="Rectangle 1132"/>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9" name="Rectangle 1133"/>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0" name="Rectangle 1134"/>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1" name="Rectangle 1135"/>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2" name="Rectangle 1136"/>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3" name="Rectangle 1137"/>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4" name="Rectangle 1138"/>
                <p:cNvSpPr>
                  <a:spLocks noChangeArrowheads="1"/>
                </p:cNvSpPr>
                <p:nvPr/>
              </p:nvSpPr>
              <p:spPr bwMode="auto">
                <a:xfrm>
                  <a:off x="400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5" name="Rectangle 1139"/>
                <p:cNvSpPr>
                  <a:spLocks noChangeArrowheads="1"/>
                </p:cNvSpPr>
                <p:nvPr/>
              </p:nvSpPr>
              <p:spPr bwMode="auto">
                <a:xfrm>
                  <a:off x="401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6" name="Rectangle 1140"/>
                <p:cNvSpPr>
                  <a:spLocks noChangeArrowheads="1"/>
                </p:cNvSpPr>
                <p:nvPr/>
              </p:nvSpPr>
              <p:spPr bwMode="auto">
                <a:xfrm>
                  <a:off x="402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7" name="Rectangle 1141"/>
                <p:cNvSpPr>
                  <a:spLocks noChangeArrowheads="1"/>
                </p:cNvSpPr>
                <p:nvPr/>
              </p:nvSpPr>
              <p:spPr bwMode="auto">
                <a:xfrm>
                  <a:off x="348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8" name="Rectangle 1142"/>
                <p:cNvSpPr>
                  <a:spLocks noChangeArrowheads="1"/>
                </p:cNvSpPr>
                <p:nvPr/>
              </p:nvSpPr>
              <p:spPr bwMode="auto">
                <a:xfrm>
                  <a:off x="360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9" name="Rectangle 1143"/>
                <p:cNvSpPr>
                  <a:spLocks noChangeArrowheads="1"/>
                </p:cNvSpPr>
                <p:nvPr/>
              </p:nvSpPr>
              <p:spPr bwMode="auto">
                <a:xfrm>
                  <a:off x="36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0" name="Rectangle 1144"/>
                <p:cNvSpPr>
                  <a:spLocks noChangeArrowheads="1"/>
                </p:cNvSpPr>
                <p:nvPr/>
              </p:nvSpPr>
              <p:spPr bwMode="auto">
                <a:xfrm>
                  <a:off x="375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1" name="Rectangle 1145"/>
                <p:cNvSpPr>
                  <a:spLocks noChangeArrowheads="1"/>
                </p:cNvSpPr>
                <p:nvPr/>
              </p:nvSpPr>
              <p:spPr bwMode="auto">
                <a:xfrm>
                  <a:off x="381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2" name="Rectangle 1146"/>
                <p:cNvSpPr>
                  <a:spLocks noChangeArrowheads="1"/>
                </p:cNvSpPr>
                <p:nvPr/>
              </p:nvSpPr>
              <p:spPr bwMode="auto">
                <a:xfrm>
                  <a:off x="385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3" name="Rectangle 1147"/>
                <p:cNvSpPr>
                  <a:spLocks noChangeArrowheads="1"/>
                </p:cNvSpPr>
                <p:nvPr/>
              </p:nvSpPr>
              <p:spPr bwMode="auto">
                <a:xfrm>
                  <a:off x="389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4" name="Rectangle 1148"/>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5" name="Rectangle 1149"/>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6" name="Rectangle 1150"/>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7" name="Line 1151"/>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8" name="Line 1152"/>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9" name="Line 1153"/>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0" name="Line 1154"/>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1" name="Line 1155"/>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2" name="Line 1156"/>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3" name="Line 1157"/>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4" name="Line 1158"/>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5" name="Line 1159"/>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6" name="Line 1160"/>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7" name="Rectangle 1161"/>
                <p:cNvSpPr>
                  <a:spLocks noChangeArrowheads="1"/>
                </p:cNvSpPr>
                <p:nvPr/>
              </p:nvSpPr>
              <p:spPr bwMode="auto">
                <a:xfrm>
                  <a:off x="293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8" name="Line 116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9" name="Line 116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0" name="Line 1164"/>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1" name="Line 1165"/>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2" name="Line 1166"/>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3" name="Line 1167"/>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4" name="Rectangle 1168"/>
                <p:cNvSpPr>
                  <a:spLocks noChangeArrowheads="1"/>
                </p:cNvSpPr>
                <p:nvPr/>
              </p:nvSpPr>
              <p:spPr bwMode="auto">
                <a:xfrm>
                  <a:off x="225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5" name="Line 1169"/>
                <p:cNvSpPr>
                  <a:spLocks noChangeShapeType="1"/>
                </p:cNvSpPr>
                <p:nvPr/>
              </p:nvSpPr>
              <p:spPr bwMode="auto">
                <a:xfrm>
                  <a:off x="260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6" name="Line 1170"/>
                <p:cNvSpPr>
                  <a:spLocks noChangeShapeType="1"/>
                </p:cNvSpPr>
                <p:nvPr/>
              </p:nvSpPr>
              <p:spPr bwMode="auto">
                <a:xfrm>
                  <a:off x="261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7" name="Rectangle 1171"/>
                <p:cNvSpPr>
                  <a:spLocks noChangeArrowheads="1"/>
                </p:cNvSpPr>
                <p:nvPr/>
              </p:nvSpPr>
              <p:spPr bwMode="auto">
                <a:xfrm>
                  <a:off x="247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8" name="Line 1172"/>
                <p:cNvSpPr>
                  <a:spLocks noChangeShapeType="1"/>
                </p:cNvSpPr>
                <p:nvPr/>
              </p:nvSpPr>
              <p:spPr bwMode="auto">
                <a:xfrm>
                  <a:off x="277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9" name="Line 1173"/>
                <p:cNvSpPr>
                  <a:spLocks noChangeShapeType="1"/>
                </p:cNvSpPr>
                <p:nvPr/>
              </p:nvSpPr>
              <p:spPr bwMode="auto">
                <a:xfrm>
                  <a:off x="278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0" name="Line 1174"/>
                <p:cNvSpPr>
                  <a:spLocks noChangeShapeType="1"/>
                </p:cNvSpPr>
                <p:nvPr/>
              </p:nvSpPr>
              <p:spPr bwMode="auto">
                <a:xfrm>
                  <a:off x="260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1" name="Line 1175"/>
                <p:cNvSpPr>
                  <a:spLocks noChangeShapeType="1"/>
                </p:cNvSpPr>
                <p:nvPr/>
              </p:nvSpPr>
              <p:spPr bwMode="auto">
                <a:xfrm>
                  <a:off x="261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2" name="Line 1176"/>
                <p:cNvSpPr>
                  <a:spLocks noChangeShapeType="1"/>
                </p:cNvSpPr>
                <p:nvPr/>
              </p:nvSpPr>
              <p:spPr bwMode="auto">
                <a:xfrm>
                  <a:off x="246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3" name="Line 1177"/>
                <p:cNvSpPr>
                  <a:spLocks noChangeShapeType="1"/>
                </p:cNvSpPr>
                <p:nvPr/>
              </p:nvSpPr>
              <p:spPr bwMode="auto">
                <a:xfrm>
                  <a:off x="246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4" name="Line 1178"/>
                <p:cNvSpPr>
                  <a:spLocks noChangeShapeType="1"/>
                </p:cNvSpPr>
                <p:nvPr/>
              </p:nvSpPr>
              <p:spPr bwMode="auto">
                <a:xfrm>
                  <a:off x="235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5" name="Line 1179"/>
                <p:cNvSpPr>
                  <a:spLocks noChangeShapeType="1"/>
                </p:cNvSpPr>
                <p:nvPr/>
              </p:nvSpPr>
              <p:spPr bwMode="auto">
                <a:xfrm>
                  <a:off x="23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6" name="Line 1180"/>
                <p:cNvSpPr>
                  <a:spLocks noChangeShapeType="1"/>
                </p:cNvSpPr>
                <p:nvPr/>
              </p:nvSpPr>
              <p:spPr bwMode="auto">
                <a:xfrm>
                  <a:off x="226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7" name="Line 1181"/>
                <p:cNvSpPr>
                  <a:spLocks noChangeShapeType="1"/>
                </p:cNvSpPr>
                <p:nvPr/>
              </p:nvSpPr>
              <p:spPr bwMode="auto">
                <a:xfrm>
                  <a:off x="226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8" name="Line 1182"/>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9" name="Line 1183"/>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0" name="Rectangle 1184"/>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1" name="Rectangle 1185"/>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2" name="Rectangle 1186"/>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3" name="Rectangle 1187"/>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4" name="Rectangle 1188"/>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5" name="Rectangle 1189"/>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6" name="Rectangle 1190"/>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7" name="Rectangle 1191"/>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8" name="Rectangle 1192"/>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9" name="Rectangle 1193"/>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0" name="Rectangle 1194"/>
                <p:cNvSpPr>
                  <a:spLocks noChangeArrowheads="1"/>
                </p:cNvSpPr>
                <p:nvPr/>
              </p:nvSpPr>
              <p:spPr bwMode="auto">
                <a:xfrm>
                  <a:off x="398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1" name="Rectangle 1195"/>
                <p:cNvSpPr>
                  <a:spLocks noChangeArrowheads="1"/>
                </p:cNvSpPr>
                <p:nvPr/>
              </p:nvSpPr>
              <p:spPr bwMode="auto">
                <a:xfrm>
                  <a:off x="399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2" name="Line 119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3" name="Line 119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4" name="Rectangle 1198"/>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5" name="Rectangle 1199"/>
                <p:cNvSpPr>
                  <a:spLocks noChangeArrowheads="1"/>
                </p:cNvSpPr>
                <p:nvPr/>
              </p:nvSpPr>
              <p:spPr bwMode="auto">
                <a:xfrm>
                  <a:off x="265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6" name="Line 1200"/>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7" name="Line 1201"/>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8" name="Rectangle 1202"/>
                <p:cNvSpPr>
                  <a:spLocks noChangeArrowheads="1"/>
                </p:cNvSpPr>
                <p:nvPr/>
              </p:nvSpPr>
              <p:spPr bwMode="auto">
                <a:xfrm>
                  <a:off x="27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9" name="Rectangle 1203"/>
                <p:cNvSpPr>
                  <a:spLocks noChangeArrowheads="1"/>
                </p:cNvSpPr>
                <p:nvPr/>
              </p:nvSpPr>
              <p:spPr bwMode="auto">
                <a:xfrm>
                  <a:off x="299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0" name="Line 1204"/>
                <p:cNvSpPr>
                  <a:spLocks noChangeShapeType="1"/>
                </p:cNvSpPr>
                <p:nvPr/>
              </p:nvSpPr>
              <p:spPr bwMode="auto">
                <a:xfrm>
                  <a:off x="319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1" name="Line 1205"/>
                <p:cNvSpPr>
                  <a:spLocks noChangeShapeType="1"/>
                </p:cNvSpPr>
                <p:nvPr/>
              </p:nvSpPr>
              <p:spPr bwMode="auto">
                <a:xfrm>
                  <a:off x="320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2" name="Rectangle 1206"/>
                <p:cNvSpPr>
                  <a:spLocks noChangeArrowheads="1"/>
                </p:cNvSpPr>
                <p:nvPr/>
              </p:nvSpPr>
              <p:spPr bwMode="auto">
                <a:xfrm>
                  <a:off x="294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3" name="Rectangle 1207"/>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4" name="Rectangle 1208"/>
                <p:cNvSpPr>
                  <a:spLocks noChangeArrowheads="1"/>
                </p:cNvSpPr>
                <p:nvPr/>
              </p:nvSpPr>
              <p:spPr bwMode="auto">
                <a:xfrm>
                  <a:off x="333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5" name="Line 1209"/>
                <p:cNvSpPr>
                  <a:spLocks noChangeShapeType="1"/>
                </p:cNvSpPr>
                <p:nvPr/>
              </p:nvSpPr>
              <p:spPr bwMode="auto">
                <a:xfrm>
                  <a:off x="347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6" name="Line 1210"/>
                <p:cNvSpPr>
                  <a:spLocks noChangeShapeType="1"/>
                </p:cNvSpPr>
                <p:nvPr/>
              </p:nvSpPr>
              <p:spPr bwMode="auto">
                <a:xfrm>
                  <a:off x="348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16" name="Group 1211"/>
              <p:cNvGrpSpPr>
                <a:grpSpLocks/>
              </p:cNvGrpSpPr>
              <p:nvPr/>
            </p:nvGrpSpPr>
            <p:grpSpPr bwMode="auto">
              <a:xfrm>
                <a:off x="1903" y="1835"/>
                <a:ext cx="2087" cy="1393"/>
                <a:chOff x="1903" y="1835"/>
                <a:chExt cx="2087" cy="1393"/>
              </a:xfrm>
            </p:grpSpPr>
            <p:sp>
              <p:nvSpPr>
                <p:cNvPr id="147" name="Line 1212"/>
                <p:cNvSpPr>
                  <a:spLocks noChangeShapeType="1"/>
                </p:cNvSpPr>
                <p:nvPr/>
              </p:nvSpPr>
              <p:spPr bwMode="auto">
                <a:xfrm>
                  <a:off x="316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 name="Line 1213"/>
                <p:cNvSpPr>
                  <a:spLocks noChangeShapeType="1"/>
                </p:cNvSpPr>
                <p:nvPr/>
              </p:nvSpPr>
              <p:spPr bwMode="auto">
                <a:xfrm>
                  <a:off x="316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 name="Rectangle 121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 name="Rectangle 1215"/>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 name="Rectangle 1216"/>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2" name="Rectangle 1217"/>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3" name="Line 1218"/>
                <p:cNvSpPr>
                  <a:spLocks noChangeShapeType="1"/>
                </p:cNvSpPr>
                <p:nvPr/>
              </p:nvSpPr>
              <p:spPr bwMode="auto">
                <a:xfrm>
                  <a:off x="360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 name="Line 1219"/>
                <p:cNvSpPr>
                  <a:spLocks noChangeShapeType="1"/>
                </p:cNvSpPr>
                <p:nvPr/>
              </p:nvSpPr>
              <p:spPr bwMode="auto">
                <a:xfrm>
                  <a:off x="360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5" name="Rectangle 1220"/>
                <p:cNvSpPr>
                  <a:spLocks noChangeArrowheads="1"/>
                </p:cNvSpPr>
                <p:nvPr/>
              </p:nvSpPr>
              <p:spPr bwMode="auto">
                <a:xfrm>
                  <a:off x="326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6" name="Rectangle 1221"/>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7" name="Rectangle 1222"/>
                <p:cNvSpPr>
                  <a:spLocks noChangeArrowheads="1"/>
                </p:cNvSpPr>
                <p:nvPr/>
              </p:nvSpPr>
              <p:spPr bwMode="auto">
                <a:xfrm>
                  <a:off x="354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8" name="Rectangle 1223"/>
                <p:cNvSpPr>
                  <a:spLocks noChangeArrowheads="1"/>
                </p:cNvSpPr>
                <p:nvPr/>
              </p:nvSpPr>
              <p:spPr bwMode="auto">
                <a:xfrm>
                  <a:off x="364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9" name="Rectangle 1224"/>
                <p:cNvSpPr>
                  <a:spLocks noChangeArrowheads="1"/>
                </p:cNvSpPr>
                <p:nvPr/>
              </p:nvSpPr>
              <p:spPr bwMode="auto">
                <a:xfrm>
                  <a:off x="372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0" name="Line 1225"/>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1" name="Line 1226"/>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2" name="Rectangle 1227"/>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3" name="Line 1228"/>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4" name="Line 1229"/>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5" name="Rectangle 1230"/>
                <p:cNvSpPr>
                  <a:spLocks noChangeArrowheads="1"/>
                </p:cNvSpPr>
                <p:nvPr/>
              </p:nvSpPr>
              <p:spPr bwMode="auto">
                <a:xfrm>
                  <a:off x="30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6" name="Rectangle 1231"/>
                <p:cNvSpPr>
                  <a:spLocks noChangeArrowheads="1"/>
                </p:cNvSpPr>
                <p:nvPr/>
              </p:nvSpPr>
              <p:spPr bwMode="auto">
                <a:xfrm>
                  <a:off x="326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7" name="Rectangle 1232"/>
                <p:cNvSpPr>
                  <a:spLocks noChangeArrowheads="1"/>
                </p:cNvSpPr>
                <p:nvPr/>
              </p:nvSpPr>
              <p:spPr bwMode="auto">
                <a:xfrm>
                  <a:off x="341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8" name="Rectangle 1233"/>
                <p:cNvSpPr>
                  <a:spLocks noChangeArrowheads="1"/>
                </p:cNvSpPr>
                <p:nvPr/>
              </p:nvSpPr>
              <p:spPr bwMode="auto">
                <a:xfrm>
                  <a:off x="354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9" name="Rectangle 1234"/>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0" name="Rectangle 1235"/>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1" name="Rectangle 1236"/>
                <p:cNvSpPr>
                  <a:spLocks noChangeArrowheads="1"/>
                </p:cNvSpPr>
                <p:nvPr/>
              </p:nvSpPr>
              <p:spPr bwMode="auto">
                <a:xfrm>
                  <a:off x="336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2" name="Rectangle 1237"/>
                <p:cNvSpPr>
                  <a:spLocks noChangeArrowheads="1"/>
                </p:cNvSpPr>
                <p:nvPr/>
              </p:nvSpPr>
              <p:spPr bwMode="auto">
                <a:xfrm>
                  <a:off x="349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3" name="Rectangle 1238"/>
                <p:cNvSpPr>
                  <a:spLocks noChangeArrowheads="1"/>
                </p:cNvSpPr>
                <p:nvPr/>
              </p:nvSpPr>
              <p:spPr bwMode="auto">
                <a:xfrm>
                  <a:off x="360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4" name="Rectangle 1239"/>
                <p:cNvSpPr>
                  <a:spLocks noChangeArrowheads="1"/>
                </p:cNvSpPr>
                <p:nvPr/>
              </p:nvSpPr>
              <p:spPr bwMode="auto">
                <a:xfrm>
                  <a:off x="369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5" name="Rectangle 1240"/>
                <p:cNvSpPr>
                  <a:spLocks noChangeArrowheads="1"/>
                </p:cNvSpPr>
                <p:nvPr/>
              </p:nvSpPr>
              <p:spPr bwMode="auto">
                <a:xfrm>
                  <a:off x="37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6" name="Rectangle 1241"/>
                <p:cNvSpPr>
                  <a:spLocks noChangeArrowheads="1"/>
                </p:cNvSpPr>
                <p:nvPr/>
              </p:nvSpPr>
              <p:spPr bwMode="auto">
                <a:xfrm>
                  <a:off x="382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7" name="Rectangle 1242"/>
                <p:cNvSpPr>
                  <a:spLocks noChangeArrowheads="1"/>
                </p:cNvSpPr>
                <p:nvPr/>
              </p:nvSpPr>
              <p:spPr bwMode="auto">
                <a:xfrm>
                  <a:off x="386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8" name="Rectangle 1243"/>
                <p:cNvSpPr>
                  <a:spLocks noChangeArrowheads="1"/>
                </p:cNvSpPr>
                <p:nvPr/>
              </p:nvSpPr>
              <p:spPr bwMode="auto">
                <a:xfrm>
                  <a:off x="3902"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9" name="Rectangle 1244"/>
                <p:cNvSpPr>
                  <a:spLocks noChangeArrowheads="1"/>
                </p:cNvSpPr>
                <p:nvPr/>
              </p:nvSpPr>
              <p:spPr bwMode="auto">
                <a:xfrm>
                  <a:off x="3927"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80" name="Rectangle 1245"/>
                <p:cNvSpPr>
                  <a:spLocks noChangeArrowheads="1"/>
                </p:cNvSpPr>
                <p:nvPr/>
              </p:nvSpPr>
              <p:spPr bwMode="auto">
                <a:xfrm>
                  <a:off x="395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81" name="Rectangle 1246"/>
                <p:cNvSpPr>
                  <a:spLocks noChangeArrowheads="1"/>
                </p:cNvSpPr>
                <p:nvPr/>
              </p:nvSpPr>
              <p:spPr bwMode="auto">
                <a:xfrm>
                  <a:off x="39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82" name="Line 1247"/>
                <p:cNvSpPr>
                  <a:spLocks noChangeShapeType="1"/>
                </p:cNvSpPr>
                <p:nvPr/>
              </p:nvSpPr>
              <p:spPr bwMode="auto">
                <a:xfrm>
                  <a:off x="397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3" name="Line 1248"/>
                <p:cNvSpPr>
                  <a:spLocks noChangeShapeType="1"/>
                </p:cNvSpPr>
                <p:nvPr/>
              </p:nvSpPr>
              <p:spPr bwMode="auto">
                <a:xfrm>
                  <a:off x="398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4" name="Rectangle 1249"/>
                <p:cNvSpPr>
                  <a:spLocks noChangeArrowheads="1"/>
                </p:cNvSpPr>
                <p:nvPr/>
              </p:nvSpPr>
              <p:spPr bwMode="auto">
                <a:xfrm>
                  <a:off x="356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85" name="Line 1250"/>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6" name="Line 1251"/>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7" name="Line 1252"/>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8" name="Line 1253"/>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9" name="Rectangle 1254"/>
                <p:cNvSpPr>
                  <a:spLocks noChangeArrowheads="1"/>
                </p:cNvSpPr>
                <p:nvPr/>
              </p:nvSpPr>
              <p:spPr bwMode="auto">
                <a:xfrm>
                  <a:off x="225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90" name="Rectangle 1255"/>
                <p:cNvSpPr>
                  <a:spLocks noChangeArrowheads="1"/>
                </p:cNvSpPr>
                <p:nvPr/>
              </p:nvSpPr>
              <p:spPr bwMode="auto">
                <a:xfrm>
                  <a:off x="261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91" name="Rectangle 1256"/>
                <p:cNvSpPr>
                  <a:spLocks noChangeArrowheads="1"/>
                </p:cNvSpPr>
                <p:nvPr/>
              </p:nvSpPr>
              <p:spPr bwMode="auto">
                <a:xfrm>
                  <a:off x="290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92" name="Line 1257"/>
                <p:cNvSpPr>
                  <a:spLocks noChangeShapeType="1"/>
                </p:cNvSpPr>
                <p:nvPr/>
              </p:nvSpPr>
              <p:spPr bwMode="auto">
                <a:xfrm>
                  <a:off x="312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3" name="Line 1258"/>
                <p:cNvSpPr>
                  <a:spLocks noChangeShapeType="1"/>
                </p:cNvSpPr>
                <p:nvPr/>
              </p:nvSpPr>
              <p:spPr bwMode="auto">
                <a:xfrm>
                  <a:off x="312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4" name="Line 1259"/>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5" name="Line 1260"/>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6" name="Rectangle 1261"/>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97" name="Line 1262"/>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8" name="Line 1263"/>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9" name="Line 1264"/>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0" name="Line 1265"/>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1" name="Line 1266"/>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2" name="Line 1267"/>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3" name="Rectangle 1268"/>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04" name="Line 1269"/>
                <p:cNvSpPr>
                  <a:spLocks noChangeShapeType="1"/>
                </p:cNvSpPr>
                <p:nvPr/>
              </p:nvSpPr>
              <p:spPr bwMode="auto">
                <a:xfrm>
                  <a:off x="300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 name="Line 1270"/>
                <p:cNvSpPr>
                  <a:spLocks noChangeShapeType="1"/>
                </p:cNvSpPr>
                <p:nvPr/>
              </p:nvSpPr>
              <p:spPr bwMode="auto">
                <a:xfrm>
                  <a:off x="30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6" name="Line 1271"/>
                <p:cNvSpPr>
                  <a:spLocks noChangeShapeType="1"/>
                </p:cNvSpPr>
                <p:nvPr/>
              </p:nvSpPr>
              <p:spPr bwMode="auto">
                <a:xfrm>
                  <a:off x="278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7" name="Line 1272"/>
                <p:cNvSpPr>
                  <a:spLocks noChangeShapeType="1"/>
                </p:cNvSpPr>
                <p:nvPr/>
              </p:nvSpPr>
              <p:spPr bwMode="auto">
                <a:xfrm>
                  <a:off x="279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8" name="Rectangle 1273"/>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09" name="Rectangle 1274"/>
                <p:cNvSpPr>
                  <a:spLocks noChangeArrowheads="1"/>
                </p:cNvSpPr>
                <p:nvPr/>
              </p:nvSpPr>
              <p:spPr bwMode="auto">
                <a:xfrm>
                  <a:off x="322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10" name="Line 1275"/>
                <p:cNvSpPr>
                  <a:spLocks noChangeShapeType="1"/>
                </p:cNvSpPr>
                <p:nvPr/>
              </p:nvSpPr>
              <p:spPr bwMode="auto">
                <a:xfrm>
                  <a:off x="338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1" name="Line 1276"/>
                <p:cNvSpPr>
                  <a:spLocks noChangeShapeType="1"/>
                </p:cNvSpPr>
                <p:nvPr/>
              </p:nvSpPr>
              <p:spPr bwMode="auto">
                <a:xfrm>
                  <a:off x="33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2" name="Line 1277"/>
                <p:cNvSpPr>
                  <a:spLocks noChangeShapeType="1"/>
                </p:cNvSpPr>
                <p:nvPr/>
              </p:nvSpPr>
              <p:spPr bwMode="auto">
                <a:xfrm>
                  <a:off x="3085"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3" name="Line 1278"/>
                <p:cNvSpPr>
                  <a:spLocks noChangeShapeType="1"/>
                </p:cNvSpPr>
                <p:nvPr/>
              </p:nvSpPr>
              <p:spPr bwMode="auto">
                <a:xfrm>
                  <a:off x="309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4" name="Line 1279"/>
                <p:cNvSpPr>
                  <a:spLocks noChangeShapeType="1"/>
                </p:cNvSpPr>
                <p:nvPr/>
              </p:nvSpPr>
              <p:spPr bwMode="auto">
                <a:xfrm>
                  <a:off x="284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5" name="Line 1280"/>
                <p:cNvSpPr>
                  <a:spLocks noChangeShapeType="1"/>
                </p:cNvSpPr>
                <p:nvPr/>
              </p:nvSpPr>
              <p:spPr bwMode="auto">
                <a:xfrm>
                  <a:off x="285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6" name="Line 1281"/>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7" name="Line 1282"/>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8" name="Line 1283"/>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9" name="Line 1284"/>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0" name="Line 1285"/>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1" name="Line 1286"/>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2" name="Line 1287"/>
                <p:cNvSpPr>
                  <a:spLocks noChangeShapeType="1"/>
                </p:cNvSpPr>
                <p:nvPr/>
              </p:nvSpPr>
              <p:spPr bwMode="auto">
                <a:xfrm>
                  <a:off x="23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3" name="Line 1288"/>
                <p:cNvSpPr>
                  <a:spLocks noChangeShapeType="1"/>
                </p:cNvSpPr>
                <p:nvPr/>
              </p:nvSpPr>
              <p:spPr bwMode="auto">
                <a:xfrm>
                  <a:off x="234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4" name="Line 1289"/>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5" name="Line 1290"/>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6" name="Rectangle 1291"/>
                <p:cNvSpPr>
                  <a:spLocks noChangeArrowheads="1"/>
                </p:cNvSpPr>
                <p:nvPr/>
              </p:nvSpPr>
              <p:spPr bwMode="auto">
                <a:xfrm>
                  <a:off x="218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27" name="Rectangle 1292"/>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28" name="Rectangle 1293"/>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29" name="Line 1294"/>
                <p:cNvSpPr>
                  <a:spLocks noChangeShapeType="1"/>
                </p:cNvSpPr>
                <p:nvPr/>
              </p:nvSpPr>
              <p:spPr bwMode="auto">
                <a:xfrm>
                  <a:off x="235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0" name="Line 1295"/>
                <p:cNvSpPr>
                  <a:spLocks noChangeShapeType="1"/>
                </p:cNvSpPr>
                <p:nvPr/>
              </p:nvSpPr>
              <p:spPr bwMode="auto">
                <a:xfrm>
                  <a:off x="236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1" name="Line 1296"/>
                <p:cNvSpPr>
                  <a:spLocks noChangeShapeType="1"/>
                </p:cNvSpPr>
                <p:nvPr/>
              </p:nvSpPr>
              <p:spPr bwMode="auto">
                <a:xfrm>
                  <a:off x="226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2" name="Line 1297"/>
                <p:cNvSpPr>
                  <a:spLocks noChangeShapeType="1"/>
                </p:cNvSpPr>
                <p:nvPr/>
              </p:nvSpPr>
              <p:spPr bwMode="auto">
                <a:xfrm>
                  <a:off x="226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3" name="Line 1298"/>
                <p:cNvSpPr>
                  <a:spLocks noChangeShapeType="1"/>
                </p:cNvSpPr>
                <p:nvPr/>
              </p:nvSpPr>
              <p:spPr bwMode="auto">
                <a:xfrm>
                  <a:off x="219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4" name="Line 1299"/>
                <p:cNvSpPr>
                  <a:spLocks noChangeShapeType="1"/>
                </p:cNvSpPr>
                <p:nvPr/>
              </p:nvSpPr>
              <p:spPr bwMode="auto">
                <a:xfrm>
                  <a:off x="219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5" name="Line 1300"/>
                <p:cNvSpPr>
                  <a:spLocks noChangeShapeType="1"/>
                </p:cNvSpPr>
                <p:nvPr/>
              </p:nvSpPr>
              <p:spPr bwMode="auto">
                <a:xfrm>
                  <a:off x="213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6" name="Line 1301"/>
                <p:cNvSpPr>
                  <a:spLocks noChangeShapeType="1"/>
                </p:cNvSpPr>
                <p:nvPr/>
              </p:nvSpPr>
              <p:spPr bwMode="auto">
                <a:xfrm>
                  <a:off x="213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7" name="Line 1302"/>
                <p:cNvSpPr>
                  <a:spLocks noChangeShapeType="1"/>
                </p:cNvSpPr>
                <p:nvPr/>
              </p:nvSpPr>
              <p:spPr bwMode="auto">
                <a:xfrm>
                  <a:off x="208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8" name="Line 1303"/>
                <p:cNvSpPr>
                  <a:spLocks noChangeShapeType="1"/>
                </p:cNvSpPr>
                <p:nvPr/>
              </p:nvSpPr>
              <p:spPr bwMode="auto">
                <a:xfrm>
                  <a:off x="209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9" name="Line 1304"/>
                <p:cNvSpPr>
                  <a:spLocks noChangeShapeType="1"/>
                </p:cNvSpPr>
                <p:nvPr/>
              </p:nvSpPr>
              <p:spPr bwMode="auto">
                <a:xfrm>
                  <a:off x="204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0" name="Line 1305"/>
                <p:cNvSpPr>
                  <a:spLocks noChangeShapeType="1"/>
                </p:cNvSpPr>
                <p:nvPr/>
              </p:nvSpPr>
              <p:spPr bwMode="auto">
                <a:xfrm>
                  <a:off x="20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1" name="Line 1306"/>
                <p:cNvSpPr>
                  <a:spLocks noChangeShapeType="1"/>
                </p:cNvSpPr>
                <p:nvPr/>
              </p:nvSpPr>
              <p:spPr bwMode="auto">
                <a:xfrm>
                  <a:off x="201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2" name="Line 1307"/>
                <p:cNvSpPr>
                  <a:spLocks noChangeShapeType="1"/>
                </p:cNvSpPr>
                <p:nvPr/>
              </p:nvSpPr>
              <p:spPr bwMode="auto">
                <a:xfrm>
                  <a:off x="20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3" name="Line 1308"/>
                <p:cNvSpPr>
                  <a:spLocks noChangeShapeType="1"/>
                </p:cNvSpPr>
                <p:nvPr/>
              </p:nvSpPr>
              <p:spPr bwMode="auto">
                <a:xfrm>
                  <a:off x="199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4" name="Line 1309"/>
                <p:cNvSpPr>
                  <a:spLocks noChangeShapeType="1"/>
                </p:cNvSpPr>
                <p:nvPr/>
              </p:nvSpPr>
              <p:spPr bwMode="auto">
                <a:xfrm>
                  <a:off x="200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5" name="Line 1310"/>
                <p:cNvSpPr>
                  <a:spLocks noChangeShapeType="1"/>
                </p:cNvSpPr>
                <p:nvPr/>
              </p:nvSpPr>
              <p:spPr bwMode="auto">
                <a:xfrm>
                  <a:off x="1979"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6" name="Line 1311"/>
                <p:cNvSpPr>
                  <a:spLocks noChangeShapeType="1"/>
                </p:cNvSpPr>
                <p:nvPr/>
              </p:nvSpPr>
              <p:spPr bwMode="auto">
                <a:xfrm>
                  <a:off x="19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7" name="Line 1312"/>
                <p:cNvSpPr>
                  <a:spLocks noChangeShapeType="1"/>
                </p:cNvSpPr>
                <p:nvPr/>
              </p:nvSpPr>
              <p:spPr bwMode="auto">
                <a:xfrm>
                  <a:off x="196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8" name="Line 1313"/>
                <p:cNvSpPr>
                  <a:spLocks noChangeShapeType="1"/>
                </p:cNvSpPr>
                <p:nvPr/>
              </p:nvSpPr>
              <p:spPr bwMode="auto">
                <a:xfrm>
                  <a:off x="196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9" name="Line 1314"/>
                <p:cNvSpPr>
                  <a:spLocks noChangeShapeType="1"/>
                </p:cNvSpPr>
                <p:nvPr/>
              </p:nvSpPr>
              <p:spPr bwMode="auto">
                <a:xfrm>
                  <a:off x="194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0" name="Line 1315"/>
                <p:cNvSpPr>
                  <a:spLocks noChangeShapeType="1"/>
                </p:cNvSpPr>
                <p:nvPr/>
              </p:nvSpPr>
              <p:spPr bwMode="auto">
                <a:xfrm>
                  <a:off x="195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1" name="Line 1316"/>
                <p:cNvSpPr>
                  <a:spLocks noChangeShapeType="1"/>
                </p:cNvSpPr>
                <p:nvPr/>
              </p:nvSpPr>
              <p:spPr bwMode="auto">
                <a:xfrm>
                  <a:off x="194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2" name="Line 1317"/>
                <p:cNvSpPr>
                  <a:spLocks noChangeShapeType="1"/>
                </p:cNvSpPr>
                <p:nvPr/>
              </p:nvSpPr>
              <p:spPr bwMode="auto">
                <a:xfrm>
                  <a:off x="194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3" name="Line 1318"/>
                <p:cNvSpPr>
                  <a:spLocks noChangeShapeType="1"/>
                </p:cNvSpPr>
                <p:nvPr/>
              </p:nvSpPr>
              <p:spPr bwMode="auto">
                <a:xfrm>
                  <a:off x="1928"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4" name="Line 1319"/>
                <p:cNvSpPr>
                  <a:spLocks noChangeShapeType="1"/>
                </p:cNvSpPr>
                <p:nvPr/>
              </p:nvSpPr>
              <p:spPr bwMode="auto">
                <a:xfrm>
                  <a:off x="193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5" name="Line 1320"/>
                <p:cNvSpPr>
                  <a:spLocks noChangeShapeType="1"/>
                </p:cNvSpPr>
                <p:nvPr/>
              </p:nvSpPr>
              <p:spPr bwMode="auto">
                <a:xfrm>
                  <a:off x="192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6" name="Line 1321"/>
                <p:cNvSpPr>
                  <a:spLocks noChangeShapeType="1"/>
                </p:cNvSpPr>
                <p:nvPr/>
              </p:nvSpPr>
              <p:spPr bwMode="auto">
                <a:xfrm>
                  <a:off x="192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7" name="Line 1322"/>
                <p:cNvSpPr>
                  <a:spLocks noChangeShapeType="1"/>
                </p:cNvSpPr>
                <p:nvPr/>
              </p:nvSpPr>
              <p:spPr bwMode="auto">
                <a:xfrm>
                  <a:off x="192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8" name="Line 1323"/>
                <p:cNvSpPr>
                  <a:spLocks noChangeShapeType="1"/>
                </p:cNvSpPr>
                <p:nvPr/>
              </p:nvSpPr>
              <p:spPr bwMode="auto">
                <a:xfrm>
                  <a:off x="192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9" name="Line 1324"/>
                <p:cNvSpPr>
                  <a:spLocks noChangeShapeType="1"/>
                </p:cNvSpPr>
                <p:nvPr/>
              </p:nvSpPr>
              <p:spPr bwMode="auto">
                <a:xfrm>
                  <a:off x="1916"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0" name="Line 1325"/>
                <p:cNvSpPr>
                  <a:spLocks noChangeShapeType="1"/>
                </p:cNvSpPr>
                <p:nvPr/>
              </p:nvSpPr>
              <p:spPr bwMode="auto">
                <a:xfrm>
                  <a:off x="1922"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1" name="Line 1326"/>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2" name="Line 1327"/>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3" name="Line 1328"/>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4" name="Line 1329"/>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5" name="Line 1330"/>
                <p:cNvSpPr>
                  <a:spLocks noChangeShapeType="1"/>
                </p:cNvSpPr>
                <p:nvPr/>
              </p:nvSpPr>
              <p:spPr bwMode="auto">
                <a:xfrm>
                  <a:off x="191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6" name="Line 1331"/>
                <p:cNvSpPr>
                  <a:spLocks noChangeShapeType="1"/>
                </p:cNvSpPr>
                <p:nvPr/>
              </p:nvSpPr>
              <p:spPr bwMode="auto">
                <a:xfrm>
                  <a:off x="191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7" name="Line 1332"/>
                <p:cNvSpPr>
                  <a:spLocks noChangeShapeType="1"/>
                </p:cNvSpPr>
                <p:nvPr/>
              </p:nvSpPr>
              <p:spPr bwMode="auto">
                <a:xfrm>
                  <a:off x="190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8" name="Line 1333"/>
                <p:cNvSpPr>
                  <a:spLocks noChangeShapeType="1"/>
                </p:cNvSpPr>
                <p:nvPr/>
              </p:nvSpPr>
              <p:spPr bwMode="auto">
                <a:xfrm>
                  <a:off x="191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9" name="Rectangle 1334"/>
                <p:cNvSpPr>
                  <a:spLocks noChangeArrowheads="1"/>
                </p:cNvSpPr>
                <p:nvPr/>
              </p:nvSpPr>
              <p:spPr bwMode="auto">
                <a:xfrm>
                  <a:off x="191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70" name="Rectangle 1335"/>
                <p:cNvSpPr>
                  <a:spLocks noChangeArrowheads="1"/>
                </p:cNvSpPr>
                <p:nvPr/>
              </p:nvSpPr>
              <p:spPr bwMode="auto">
                <a:xfrm>
                  <a:off x="233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71" name="Line 1336"/>
                <p:cNvSpPr>
                  <a:spLocks noChangeShapeType="1"/>
                </p:cNvSpPr>
                <p:nvPr/>
              </p:nvSpPr>
              <p:spPr bwMode="auto">
                <a:xfrm>
                  <a:off x="267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2" name="Line 1337"/>
                <p:cNvSpPr>
                  <a:spLocks noChangeShapeType="1"/>
                </p:cNvSpPr>
                <p:nvPr/>
              </p:nvSpPr>
              <p:spPr bwMode="auto">
                <a:xfrm>
                  <a:off x="267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3" name="Line 1338"/>
                <p:cNvSpPr>
                  <a:spLocks noChangeShapeType="1"/>
                </p:cNvSpPr>
                <p:nvPr/>
              </p:nvSpPr>
              <p:spPr bwMode="auto">
                <a:xfrm>
                  <a:off x="251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4" name="Line 1339"/>
                <p:cNvSpPr>
                  <a:spLocks noChangeShapeType="1"/>
                </p:cNvSpPr>
                <p:nvPr/>
              </p:nvSpPr>
              <p:spPr bwMode="auto">
                <a:xfrm>
                  <a:off x="252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5" name="Line 1340"/>
                <p:cNvSpPr>
                  <a:spLocks noChangeShapeType="1"/>
                </p:cNvSpPr>
                <p:nvPr/>
              </p:nvSpPr>
              <p:spPr bwMode="auto">
                <a:xfrm>
                  <a:off x="239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6" name="Line 1341"/>
                <p:cNvSpPr>
                  <a:spLocks noChangeShapeType="1"/>
                </p:cNvSpPr>
                <p:nvPr/>
              </p:nvSpPr>
              <p:spPr bwMode="auto">
                <a:xfrm>
                  <a:off x="240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7" name="Line 1342"/>
                <p:cNvSpPr>
                  <a:spLocks noChangeShapeType="1"/>
                </p:cNvSpPr>
                <p:nvPr/>
              </p:nvSpPr>
              <p:spPr bwMode="auto">
                <a:xfrm>
                  <a:off x="229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8" name="Line 1343"/>
                <p:cNvSpPr>
                  <a:spLocks noChangeShapeType="1"/>
                </p:cNvSpPr>
                <p:nvPr/>
              </p:nvSpPr>
              <p:spPr bwMode="auto">
                <a:xfrm>
                  <a:off x="229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9" name="Line 1344"/>
                <p:cNvSpPr>
                  <a:spLocks noChangeShapeType="1"/>
                </p:cNvSpPr>
                <p:nvPr/>
              </p:nvSpPr>
              <p:spPr bwMode="auto">
                <a:xfrm>
                  <a:off x="221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0" name="Line 1345"/>
                <p:cNvSpPr>
                  <a:spLocks noChangeShapeType="1"/>
                </p:cNvSpPr>
                <p:nvPr/>
              </p:nvSpPr>
              <p:spPr bwMode="auto">
                <a:xfrm>
                  <a:off x="222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1" name="Line 1346"/>
                <p:cNvSpPr>
                  <a:spLocks noChangeShapeType="1"/>
                </p:cNvSpPr>
                <p:nvPr/>
              </p:nvSpPr>
              <p:spPr bwMode="auto">
                <a:xfrm>
                  <a:off x="292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2" name="Line 1347"/>
                <p:cNvSpPr>
                  <a:spLocks noChangeShapeType="1"/>
                </p:cNvSpPr>
                <p:nvPr/>
              </p:nvSpPr>
              <p:spPr bwMode="auto">
                <a:xfrm>
                  <a:off x="293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3" name="Rectangle 1348"/>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84" name="Line 1349"/>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5" name="Line 1350"/>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6" name="Line 1351"/>
                <p:cNvSpPr>
                  <a:spLocks noChangeShapeType="1"/>
                </p:cNvSpPr>
                <p:nvPr/>
              </p:nvSpPr>
              <p:spPr bwMode="auto">
                <a:xfrm>
                  <a:off x="306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7" name="Line 1352"/>
                <p:cNvSpPr>
                  <a:spLocks noChangeShapeType="1"/>
                </p:cNvSpPr>
                <p:nvPr/>
              </p:nvSpPr>
              <p:spPr bwMode="auto">
                <a:xfrm>
                  <a:off x="306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8" name="Rectangle 1353"/>
                <p:cNvSpPr>
                  <a:spLocks noChangeArrowheads="1"/>
                </p:cNvSpPr>
                <p:nvPr/>
              </p:nvSpPr>
              <p:spPr bwMode="auto">
                <a:xfrm>
                  <a:off x="283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89" name="Line 1354"/>
                <p:cNvSpPr>
                  <a:spLocks noChangeShapeType="1"/>
                </p:cNvSpPr>
                <p:nvPr/>
              </p:nvSpPr>
              <p:spPr bwMode="auto">
                <a:xfrm>
                  <a:off x="307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0" name="Line 1355"/>
                <p:cNvSpPr>
                  <a:spLocks noChangeShapeType="1"/>
                </p:cNvSpPr>
                <p:nvPr/>
              </p:nvSpPr>
              <p:spPr bwMode="auto">
                <a:xfrm>
                  <a:off x="307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1" name="Line 1356"/>
                <p:cNvSpPr>
                  <a:spLocks noChangeShapeType="1"/>
                </p:cNvSpPr>
                <p:nvPr/>
              </p:nvSpPr>
              <p:spPr bwMode="auto">
                <a:xfrm>
                  <a:off x="284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2" name="Line 1357"/>
                <p:cNvSpPr>
                  <a:spLocks noChangeShapeType="1"/>
                </p:cNvSpPr>
                <p:nvPr/>
              </p:nvSpPr>
              <p:spPr bwMode="auto">
                <a:xfrm>
                  <a:off x="284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3" name="Line 1358"/>
                <p:cNvSpPr>
                  <a:spLocks noChangeShapeType="1"/>
                </p:cNvSpPr>
                <p:nvPr/>
              </p:nvSpPr>
              <p:spPr bwMode="auto">
                <a:xfrm>
                  <a:off x="265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4" name="Line 1359"/>
                <p:cNvSpPr>
                  <a:spLocks noChangeShapeType="1"/>
                </p:cNvSpPr>
                <p:nvPr/>
              </p:nvSpPr>
              <p:spPr bwMode="auto">
                <a:xfrm>
                  <a:off x="265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5" name="Line 1360"/>
                <p:cNvSpPr>
                  <a:spLocks noChangeShapeType="1"/>
                </p:cNvSpPr>
                <p:nvPr/>
              </p:nvSpPr>
              <p:spPr bwMode="auto">
                <a:xfrm>
                  <a:off x="250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6" name="Line 1361"/>
                <p:cNvSpPr>
                  <a:spLocks noChangeShapeType="1"/>
                </p:cNvSpPr>
                <p:nvPr/>
              </p:nvSpPr>
              <p:spPr bwMode="auto">
                <a:xfrm>
                  <a:off x="250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7" name="Line 1362"/>
                <p:cNvSpPr>
                  <a:spLocks noChangeShapeType="1"/>
                </p:cNvSpPr>
                <p:nvPr/>
              </p:nvSpPr>
              <p:spPr bwMode="auto">
                <a:xfrm>
                  <a:off x="238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8" name="Line 1363"/>
                <p:cNvSpPr>
                  <a:spLocks noChangeShapeType="1"/>
                </p:cNvSpPr>
                <p:nvPr/>
              </p:nvSpPr>
              <p:spPr bwMode="auto">
                <a:xfrm>
                  <a:off x="238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9" name="Line 1364"/>
                <p:cNvSpPr>
                  <a:spLocks noChangeShapeType="1"/>
                </p:cNvSpPr>
                <p:nvPr/>
              </p:nvSpPr>
              <p:spPr bwMode="auto">
                <a:xfrm>
                  <a:off x="228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0" name="Line 1365"/>
                <p:cNvSpPr>
                  <a:spLocks noChangeShapeType="1"/>
                </p:cNvSpPr>
                <p:nvPr/>
              </p:nvSpPr>
              <p:spPr bwMode="auto">
                <a:xfrm>
                  <a:off x="22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1" name="Rectangle 1366"/>
                <p:cNvSpPr>
                  <a:spLocks noChangeArrowheads="1"/>
                </p:cNvSpPr>
                <p:nvPr/>
              </p:nvSpPr>
              <p:spPr bwMode="auto">
                <a:xfrm>
                  <a:off x="221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2" name="Line 1367"/>
                <p:cNvSpPr>
                  <a:spLocks noChangeShapeType="1"/>
                </p:cNvSpPr>
                <p:nvPr/>
              </p:nvSpPr>
              <p:spPr bwMode="auto">
                <a:xfrm>
                  <a:off x="256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3" name="Line 1368"/>
                <p:cNvSpPr>
                  <a:spLocks noChangeShapeType="1"/>
                </p:cNvSpPr>
                <p:nvPr/>
              </p:nvSpPr>
              <p:spPr bwMode="auto">
                <a:xfrm>
                  <a:off x="257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4" name="Line 1369"/>
                <p:cNvSpPr>
                  <a:spLocks noChangeShapeType="1"/>
                </p:cNvSpPr>
                <p:nvPr/>
              </p:nvSpPr>
              <p:spPr bwMode="auto">
                <a:xfrm>
                  <a:off x="243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5" name="Line 1370"/>
                <p:cNvSpPr>
                  <a:spLocks noChangeShapeType="1"/>
                </p:cNvSpPr>
                <p:nvPr/>
              </p:nvSpPr>
              <p:spPr bwMode="auto">
                <a:xfrm>
                  <a:off x="244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6" name="Line 1371"/>
                <p:cNvSpPr>
                  <a:spLocks noChangeShapeType="1"/>
                </p:cNvSpPr>
                <p:nvPr/>
              </p:nvSpPr>
              <p:spPr bwMode="auto">
                <a:xfrm>
                  <a:off x="2331"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7" name="Line 1372"/>
                <p:cNvSpPr>
                  <a:spLocks noChangeShapeType="1"/>
                </p:cNvSpPr>
                <p:nvPr/>
              </p:nvSpPr>
              <p:spPr bwMode="auto">
                <a:xfrm>
                  <a:off x="233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8" name="Line 1373"/>
                <p:cNvSpPr>
                  <a:spLocks noChangeShapeType="1"/>
                </p:cNvSpPr>
                <p:nvPr/>
              </p:nvSpPr>
              <p:spPr bwMode="auto">
                <a:xfrm>
                  <a:off x="2243"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9" name="Line 1374"/>
                <p:cNvSpPr>
                  <a:spLocks noChangeShapeType="1"/>
                </p:cNvSpPr>
                <p:nvPr/>
              </p:nvSpPr>
              <p:spPr bwMode="auto">
                <a:xfrm>
                  <a:off x="224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0" name="Line 1375"/>
                <p:cNvSpPr>
                  <a:spLocks noChangeShapeType="1"/>
                </p:cNvSpPr>
                <p:nvPr/>
              </p:nvSpPr>
              <p:spPr bwMode="auto">
                <a:xfrm>
                  <a:off x="217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1" name="Line 1376"/>
                <p:cNvSpPr>
                  <a:spLocks noChangeShapeType="1"/>
                </p:cNvSpPr>
                <p:nvPr/>
              </p:nvSpPr>
              <p:spPr bwMode="auto">
                <a:xfrm>
                  <a:off x="218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2" name="Line 1377"/>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3" name="Line 1378"/>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4" name="Line 1379"/>
                <p:cNvSpPr>
                  <a:spLocks noChangeShapeType="1"/>
                </p:cNvSpPr>
                <p:nvPr/>
              </p:nvSpPr>
              <p:spPr bwMode="auto">
                <a:xfrm>
                  <a:off x="20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5" name="Line 1380"/>
                <p:cNvSpPr>
                  <a:spLocks noChangeShapeType="1"/>
                </p:cNvSpPr>
                <p:nvPr/>
              </p:nvSpPr>
              <p:spPr bwMode="auto">
                <a:xfrm>
                  <a:off x="20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6" name="Rectangle 1381"/>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7" name="Rectangle 1382"/>
                <p:cNvSpPr>
                  <a:spLocks noChangeArrowheads="1"/>
                </p:cNvSpPr>
                <p:nvPr/>
              </p:nvSpPr>
              <p:spPr bwMode="auto">
                <a:xfrm>
                  <a:off x="301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8" name="Line 1383"/>
                <p:cNvSpPr>
                  <a:spLocks noChangeShapeType="1"/>
                </p:cNvSpPr>
                <p:nvPr/>
              </p:nvSpPr>
              <p:spPr bwMode="auto">
                <a:xfrm>
                  <a:off x="3217"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9" name="Line 1384"/>
                <p:cNvSpPr>
                  <a:spLocks noChangeShapeType="1"/>
                </p:cNvSpPr>
                <p:nvPr/>
              </p:nvSpPr>
              <p:spPr bwMode="auto">
                <a:xfrm>
                  <a:off x="322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0" name="Rectangle 1385"/>
                <p:cNvSpPr>
                  <a:spLocks noChangeArrowheads="1"/>
                </p:cNvSpPr>
                <p:nvPr/>
              </p:nvSpPr>
              <p:spPr bwMode="auto">
                <a:xfrm>
                  <a:off x="295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1" name="Rectangle 1386"/>
                <p:cNvSpPr>
                  <a:spLocks noChangeArrowheads="1"/>
                </p:cNvSpPr>
                <p:nvPr/>
              </p:nvSpPr>
              <p:spPr bwMode="auto">
                <a:xfrm>
                  <a:off x="317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2" name="Rectangle 1387"/>
                <p:cNvSpPr>
                  <a:spLocks noChangeArrowheads="1"/>
                </p:cNvSpPr>
                <p:nvPr/>
              </p:nvSpPr>
              <p:spPr bwMode="auto">
                <a:xfrm>
                  <a:off x="334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3" name="Line 1388"/>
                <p:cNvSpPr>
                  <a:spLocks noChangeShapeType="1"/>
                </p:cNvSpPr>
                <p:nvPr/>
              </p:nvSpPr>
              <p:spPr bwMode="auto">
                <a:xfrm>
                  <a:off x="3481"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4" name="Line 1389"/>
                <p:cNvSpPr>
                  <a:spLocks noChangeShapeType="1"/>
                </p:cNvSpPr>
                <p:nvPr/>
              </p:nvSpPr>
              <p:spPr bwMode="auto">
                <a:xfrm>
                  <a:off x="348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5" name="Rectangle 1390"/>
                <p:cNvSpPr>
                  <a:spLocks noChangeArrowheads="1"/>
                </p:cNvSpPr>
                <p:nvPr/>
              </p:nvSpPr>
              <p:spPr bwMode="auto">
                <a:xfrm>
                  <a:off x="317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6" name="Rectangle 1391"/>
                <p:cNvSpPr>
                  <a:spLocks noChangeArrowheads="1"/>
                </p:cNvSpPr>
                <p:nvPr/>
              </p:nvSpPr>
              <p:spPr bwMode="auto">
                <a:xfrm>
                  <a:off x="297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7" name="Line 1392"/>
                <p:cNvSpPr>
                  <a:spLocks noChangeShapeType="1"/>
                </p:cNvSpPr>
                <p:nvPr/>
              </p:nvSpPr>
              <p:spPr bwMode="auto">
                <a:xfrm>
                  <a:off x="31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8" name="Line 1393"/>
                <p:cNvSpPr>
                  <a:spLocks noChangeShapeType="1"/>
                </p:cNvSpPr>
                <p:nvPr/>
              </p:nvSpPr>
              <p:spPr bwMode="auto">
                <a:xfrm>
                  <a:off x="318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9" name="Line 1394"/>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0" name="Line 1395"/>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1" name="Line 1396"/>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2" name="Line 1397"/>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3" name="Line 1398"/>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4" name="Line 1399"/>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5" name="Line 1400"/>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6" name="Line 1401"/>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7" name="Line 140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8" name="Line 140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9" name="Line 1404"/>
                <p:cNvSpPr>
                  <a:spLocks noChangeShapeType="1"/>
                </p:cNvSpPr>
                <p:nvPr/>
              </p:nvSpPr>
              <p:spPr bwMode="auto">
                <a:xfrm>
                  <a:off x="2450"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0" name="Line 1405"/>
                <p:cNvSpPr>
                  <a:spLocks noChangeShapeType="1"/>
                </p:cNvSpPr>
                <p:nvPr/>
              </p:nvSpPr>
              <p:spPr bwMode="auto">
                <a:xfrm>
                  <a:off x="245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1" name="Rectangle 1406"/>
                <p:cNvSpPr>
                  <a:spLocks noChangeArrowheads="1"/>
                </p:cNvSpPr>
                <p:nvPr/>
              </p:nvSpPr>
              <p:spPr bwMode="auto">
                <a:xfrm>
                  <a:off x="318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42" name="Line 1407"/>
                <p:cNvSpPr>
                  <a:spLocks noChangeShapeType="1"/>
                </p:cNvSpPr>
                <p:nvPr/>
              </p:nvSpPr>
              <p:spPr bwMode="auto">
                <a:xfrm>
                  <a:off x="3355"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3" name="Line 1408"/>
                <p:cNvSpPr>
                  <a:spLocks noChangeShapeType="1"/>
                </p:cNvSpPr>
                <p:nvPr/>
              </p:nvSpPr>
              <p:spPr bwMode="auto">
                <a:xfrm>
                  <a:off x="33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4" name="Rectangle 1409"/>
                <p:cNvSpPr>
                  <a:spLocks noChangeArrowheads="1"/>
                </p:cNvSpPr>
                <p:nvPr/>
              </p:nvSpPr>
              <p:spPr bwMode="auto">
                <a:xfrm>
                  <a:off x="30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45" name="Line 1410"/>
                <p:cNvSpPr>
                  <a:spLocks noChangeShapeType="1"/>
                </p:cNvSpPr>
                <p:nvPr/>
              </p:nvSpPr>
              <p:spPr bwMode="auto">
                <a:xfrm>
                  <a:off x="325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6" name="Line 1411"/>
                <p:cNvSpPr>
                  <a:spLocks noChangeShapeType="1"/>
                </p:cNvSpPr>
                <p:nvPr/>
              </p:nvSpPr>
              <p:spPr bwMode="auto">
                <a:xfrm>
                  <a:off x="326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17" name="Line 1412"/>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 name="Line 1413"/>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 name="Line 1414"/>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 name="Line 1415"/>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 name="Line 1416"/>
              <p:cNvSpPr>
                <a:spLocks noChangeShapeType="1"/>
              </p:cNvSpPr>
              <p:nvPr/>
            </p:nvSpPr>
            <p:spPr bwMode="auto">
              <a:xfrm>
                <a:off x="224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 name="Line 1417"/>
              <p:cNvSpPr>
                <a:spLocks noChangeShapeType="1"/>
              </p:cNvSpPr>
              <p:nvPr/>
            </p:nvSpPr>
            <p:spPr bwMode="auto">
              <a:xfrm>
                <a:off x="2255"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 name="Line 1418"/>
              <p:cNvSpPr>
                <a:spLocks noChangeShapeType="1"/>
              </p:cNvSpPr>
              <p:nvPr/>
            </p:nvSpPr>
            <p:spPr bwMode="auto">
              <a:xfrm>
                <a:off x="2180"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 name="Line 1419"/>
              <p:cNvSpPr>
                <a:spLocks noChangeShapeType="1"/>
              </p:cNvSpPr>
              <p:nvPr/>
            </p:nvSpPr>
            <p:spPr bwMode="auto">
              <a:xfrm>
                <a:off x="21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 name="Line 1420"/>
              <p:cNvSpPr>
                <a:spLocks noChangeShapeType="1"/>
              </p:cNvSpPr>
              <p:nvPr/>
            </p:nvSpPr>
            <p:spPr bwMode="auto">
              <a:xfrm>
                <a:off x="2123"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 name="Line 1421"/>
              <p:cNvSpPr>
                <a:spLocks noChangeShapeType="1"/>
              </p:cNvSpPr>
              <p:nvPr/>
            </p:nvSpPr>
            <p:spPr bwMode="auto">
              <a:xfrm>
                <a:off x="213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 name="Line 1422"/>
              <p:cNvSpPr>
                <a:spLocks noChangeShapeType="1"/>
              </p:cNvSpPr>
              <p:nvPr/>
            </p:nvSpPr>
            <p:spPr bwMode="auto">
              <a:xfrm>
                <a:off x="207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1423"/>
              <p:cNvSpPr>
                <a:spLocks noChangeShapeType="1"/>
              </p:cNvSpPr>
              <p:nvPr/>
            </p:nvSpPr>
            <p:spPr bwMode="auto">
              <a:xfrm>
                <a:off x="208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Rectangle 1424"/>
              <p:cNvSpPr>
                <a:spLocks noChangeArrowheads="1"/>
              </p:cNvSpPr>
              <p:nvPr/>
            </p:nvSpPr>
            <p:spPr bwMode="auto">
              <a:xfrm>
                <a:off x="2048"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 name="Line 1425"/>
              <p:cNvSpPr>
                <a:spLocks noChangeShapeType="1"/>
              </p:cNvSpPr>
              <p:nvPr/>
            </p:nvSpPr>
            <p:spPr bwMode="auto">
              <a:xfrm>
                <a:off x="2444"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1426"/>
              <p:cNvSpPr>
                <a:spLocks noChangeShapeType="1"/>
              </p:cNvSpPr>
              <p:nvPr/>
            </p:nvSpPr>
            <p:spPr bwMode="auto">
              <a:xfrm>
                <a:off x="2450"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Rectangle 1427"/>
              <p:cNvSpPr>
                <a:spLocks noChangeArrowheads="1"/>
              </p:cNvSpPr>
              <p:nvPr/>
            </p:nvSpPr>
            <p:spPr bwMode="auto">
              <a:xfrm>
                <a:off x="27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 name="Rectangle 1428"/>
              <p:cNvSpPr>
                <a:spLocks noChangeArrowheads="1"/>
              </p:cNvSpPr>
              <p:nvPr/>
            </p:nvSpPr>
            <p:spPr bwMode="auto">
              <a:xfrm>
                <a:off x="311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4" name="Rectangle 1429"/>
              <p:cNvSpPr>
                <a:spLocks noChangeArrowheads="1"/>
              </p:cNvSpPr>
              <p:nvPr/>
            </p:nvSpPr>
            <p:spPr bwMode="auto">
              <a:xfrm>
                <a:off x="329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 name="Rectangle 1430"/>
              <p:cNvSpPr>
                <a:spLocks noChangeArrowheads="1"/>
              </p:cNvSpPr>
              <p:nvPr/>
            </p:nvSpPr>
            <p:spPr bwMode="auto">
              <a:xfrm>
                <a:off x="344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 name="Rectangle 1431"/>
              <p:cNvSpPr>
                <a:spLocks noChangeArrowheads="1"/>
              </p:cNvSpPr>
              <p:nvPr/>
            </p:nvSpPr>
            <p:spPr bwMode="auto">
              <a:xfrm>
                <a:off x="356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 name="Rectangle 1432"/>
              <p:cNvSpPr>
                <a:spLocks noChangeArrowheads="1"/>
              </p:cNvSpPr>
              <p:nvPr/>
            </p:nvSpPr>
            <p:spPr bwMode="auto">
              <a:xfrm>
                <a:off x="366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8" name="Rectangle 1433"/>
              <p:cNvSpPr>
                <a:spLocks noChangeArrowheads="1"/>
              </p:cNvSpPr>
              <p:nvPr/>
            </p:nvSpPr>
            <p:spPr bwMode="auto">
              <a:xfrm>
                <a:off x="373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 name="Rectangle 1434"/>
              <p:cNvSpPr>
                <a:spLocks noChangeArrowheads="1"/>
              </p:cNvSpPr>
              <p:nvPr/>
            </p:nvSpPr>
            <p:spPr bwMode="auto">
              <a:xfrm>
                <a:off x="380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 name="Rectangle 1435"/>
              <p:cNvSpPr>
                <a:spLocks noChangeArrowheads="1"/>
              </p:cNvSpPr>
              <p:nvPr/>
            </p:nvSpPr>
            <p:spPr bwMode="auto">
              <a:xfrm>
                <a:off x="384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 name="Rectangle 1436"/>
              <p:cNvSpPr>
                <a:spLocks noChangeArrowheads="1"/>
              </p:cNvSpPr>
              <p:nvPr/>
            </p:nvSpPr>
            <p:spPr bwMode="auto">
              <a:xfrm>
                <a:off x="388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 name="Rectangle 1437"/>
              <p:cNvSpPr>
                <a:spLocks noChangeArrowheads="1"/>
              </p:cNvSpPr>
              <p:nvPr/>
            </p:nvSpPr>
            <p:spPr bwMode="auto">
              <a:xfrm>
                <a:off x="392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 name="Line 1438"/>
              <p:cNvSpPr>
                <a:spLocks noChangeShapeType="1"/>
              </p:cNvSpPr>
              <p:nvPr/>
            </p:nvSpPr>
            <p:spPr bwMode="auto">
              <a:xfrm>
                <a:off x="3939"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 name="Line 1439"/>
              <p:cNvSpPr>
                <a:spLocks noChangeShapeType="1"/>
              </p:cNvSpPr>
              <p:nvPr/>
            </p:nvSpPr>
            <p:spPr bwMode="auto">
              <a:xfrm>
                <a:off x="3946"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 name="Line 1440"/>
              <p:cNvSpPr>
                <a:spLocks noChangeShapeType="1"/>
              </p:cNvSpPr>
              <p:nvPr/>
            </p:nvSpPr>
            <p:spPr bwMode="auto">
              <a:xfrm>
                <a:off x="353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1441"/>
              <p:cNvSpPr>
                <a:spLocks noChangeShapeType="1"/>
              </p:cNvSpPr>
              <p:nvPr/>
            </p:nvSpPr>
            <p:spPr bwMode="auto">
              <a:xfrm>
                <a:off x="353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Rectangle 1442"/>
              <p:cNvSpPr>
                <a:spLocks noChangeArrowheads="1"/>
              </p:cNvSpPr>
              <p:nvPr/>
            </p:nvSpPr>
            <p:spPr bwMode="auto">
              <a:xfrm>
                <a:off x="321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 name="Line 1443"/>
              <p:cNvSpPr>
                <a:spLocks noChangeShapeType="1"/>
              </p:cNvSpPr>
              <p:nvPr/>
            </p:nvSpPr>
            <p:spPr bwMode="auto">
              <a:xfrm>
                <a:off x="3368"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 name="Line 1444"/>
              <p:cNvSpPr>
                <a:spLocks noChangeShapeType="1"/>
              </p:cNvSpPr>
              <p:nvPr/>
            </p:nvSpPr>
            <p:spPr bwMode="auto">
              <a:xfrm>
                <a:off x="3374"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0" name="Rectangle 1445"/>
              <p:cNvSpPr>
                <a:spLocks noChangeArrowheads="1"/>
              </p:cNvSpPr>
              <p:nvPr/>
            </p:nvSpPr>
            <p:spPr bwMode="auto">
              <a:xfrm>
                <a:off x="3085"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 name="Rectangle 1446"/>
              <p:cNvSpPr>
                <a:spLocks noChangeArrowheads="1"/>
              </p:cNvSpPr>
              <p:nvPr/>
            </p:nvSpPr>
            <p:spPr bwMode="auto">
              <a:xfrm>
                <a:off x="327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 name="Rectangle 1447"/>
              <p:cNvSpPr>
                <a:spLocks noChangeArrowheads="1"/>
              </p:cNvSpPr>
              <p:nvPr/>
            </p:nvSpPr>
            <p:spPr bwMode="auto">
              <a:xfrm>
                <a:off x="343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 name="Rectangle 1448"/>
              <p:cNvSpPr>
                <a:spLocks noChangeArrowheads="1"/>
              </p:cNvSpPr>
              <p:nvPr/>
            </p:nvSpPr>
            <p:spPr bwMode="auto">
              <a:xfrm>
                <a:off x="3550"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 name="Rectangle 1449"/>
              <p:cNvSpPr>
                <a:spLocks noChangeArrowheads="1"/>
              </p:cNvSpPr>
              <p:nvPr/>
            </p:nvSpPr>
            <p:spPr bwMode="auto">
              <a:xfrm>
                <a:off x="365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 name="Rectangle 1450"/>
              <p:cNvSpPr>
                <a:spLocks noChangeArrowheads="1"/>
              </p:cNvSpPr>
              <p:nvPr/>
            </p:nvSpPr>
            <p:spPr bwMode="auto">
              <a:xfrm>
                <a:off x="3726"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 name="Rectangle 1451"/>
              <p:cNvSpPr>
                <a:spLocks noChangeArrowheads="1"/>
              </p:cNvSpPr>
              <p:nvPr/>
            </p:nvSpPr>
            <p:spPr bwMode="auto">
              <a:xfrm>
                <a:off x="378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 name="Rectangle 1452"/>
              <p:cNvSpPr>
                <a:spLocks noChangeArrowheads="1"/>
              </p:cNvSpPr>
              <p:nvPr/>
            </p:nvSpPr>
            <p:spPr bwMode="auto">
              <a:xfrm>
                <a:off x="38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 name="Rectangle 1453"/>
              <p:cNvSpPr>
                <a:spLocks noChangeArrowheads="1"/>
              </p:cNvSpPr>
              <p:nvPr/>
            </p:nvSpPr>
            <p:spPr bwMode="auto">
              <a:xfrm>
                <a:off x="3883"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9" name="Rectangle 1454"/>
              <p:cNvSpPr>
                <a:spLocks noChangeArrowheads="1"/>
              </p:cNvSpPr>
              <p:nvPr/>
            </p:nvSpPr>
            <p:spPr bwMode="auto">
              <a:xfrm>
                <a:off x="3914"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0" name="Rectangle 1455"/>
              <p:cNvSpPr>
                <a:spLocks noChangeArrowheads="1"/>
              </p:cNvSpPr>
              <p:nvPr/>
            </p:nvSpPr>
            <p:spPr bwMode="auto">
              <a:xfrm>
                <a:off x="393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1" name="Rectangle 1456"/>
              <p:cNvSpPr>
                <a:spLocks noChangeArrowheads="1"/>
              </p:cNvSpPr>
              <p:nvPr/>
            </p:nvSpPr>
            <p:spPr bwMode="auto">
              <a:xfrm>
                <a:off x="395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2" name="Line 1457"/>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1458"/>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Line 1459"/>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 name="Line 1460"/>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 name="Line 1461"/>
              <p:cNvSpPr>
                <a:spLocks noChangeShapeType="1"/>
              </p:cNvSpPr>
              <p:nvPr/>
            </p:nvSpPr>
            <p:spPr bwMode="auto">
              <a:xfrm>
                <a:off x="297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 name="Line 1462"/>
              <p:cNvSpPr>
                <a:spLocks noChangeShapeType="1"/>
              </p:cNvSpPr>
              <p:nvPr/>
            </p:nvSpPr>
            <p:spPr bwMode="auto">
              <a:xfrm>
                <a:off x="297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 name="Line 1463"/>
              <p:cNvSpPr>
                <a:spLocks noChangeShapeType="1"/>
              </p:cNvSpPr>
              <p:nvPr/>
            </p:nvSpPr>
            <p:spPr bwMode="auto">
              <a:xfrm>
                <a:off x="2752" y="3222"/>
                <a:ext cx="12"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1464"/>
              <p:cNvSpPr>
                <a:spLocks noChangeShapeType="1"/>
              </p:cNvSpPr>
              <p:nvPr/>
            </p:nvSpPr>
            <p:spPr bwMode="auto">
              <a:xfrm>
                <a:off x="275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Rectangle 1465"/>
              <p:cNvSpPr>
                <a:spLocks noChangeArrowheads="1"/>
              </p:cNvSpPr>
              <p:nvPr/>
            </p:nvSpPr>
            <p:spPr bwMode="auto">
              <a:xfrm>
                <a:off x="25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 name="Rectangle 1466"/>
              <p:cNvSpPr>
                <a:spLocks noChangeArrowheads="1"/>
              </p:cNvSpPr>
              <p:nvPr/>
            </p:nvSpPr>
            <p:spPr bwMode="auto">
              <a:xfrm>
                <a:off x="288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 name="Rectangle 1467"/>
              <p:cNvSpPr>
                <a:spLocks noChangeArrowheads="1"/>
              </p:cNvSpPr>
              <p:nvPr/>
            </p:nvSpPr>
            <p:spPr bwMode="auto">
              <a:xfrm>
                <a:off x="311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 name="Rectangle 1468"/>
              <p:cNvSpPr>
                <a:spLocks noChangeArrowheads="1"/>
              </p:cNvSpPr>
              <p:nvPr/>
            </p:nvSpPr>
            <p:spPr bwMode="auto">
              <a:xfrm>
                <a:off x="329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 name="Rectangle 1469"/>
              <p:cNvSpPr>
                <a:spLocks noChangeArrowheads="1"/>
              </p:cNvSpPr>
              <p:nvPr/>
            </p:nvSpPr>
            <p:spPr bwMode="auto">
              <a:xfrm>
                <a:off x="344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5" name="Rectangle 1470"/>
              <p:cNvSpPr>
                <a:spLocks noChangeArrowheads="1"/>
              </p:cNvSpPr>
              <p:nvPr/>
            </p:nvSpPr>
            <p:spPr bwMode="auto">
              <a:xfrm>
                <a:off x="356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 name="Rectangle 1471"/>
              <p:cNvSpPr>
                <a:spLocks noChangeArrowheads="1"/>
              </p:cNvSpPr>
              <p:nvPr/>
            </p:nvSpPr>
            <p:spPr bwMode="auto">
              <a:xfrm>
                <a:off x="3663"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 name="Rectangle 1472"/>
              <p:cNvSpPr>
                <a:spLocks noChangeArrowheads="1"/>
              </p:cNvSpPr>
              <p:nvPr/>
            </p:nvSpPr>
            <p:spPr bwMode="auto">
              <a:xfrm>
                <a:off x="373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 name="Rectangle 1473"/>
              <p:cNvSpPr>
                <a:spLocks noChangeArrowheads="1"/>
              </p:cNvSpPr>
              <p:nvPr/>
            </p:nvSpPr>
            <p:spPr bwMode="auto">
              <a:xfrm>
                <a:off x="3801"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 name="Rectangle 1474"/>
              <p:cNvSpPr>
                <a:spLocks noChangeArrowheads="1"/>
              </p:cNvSpPr>
              <p:nvPr/>
            </p:nvSpPr>
            <p:spPr bwMode="auto">
              <a:xfrm>
                <a:off x="3845"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 name="Line 1475"/>
              <p:cNvSpPr>
                <a:spLocks noChangeShapeType="1"/>
              </p:cNvSpPr>
              <p:nvPr/>
            </p:nvSpPr>
            <p:spPr bwMode="auto">
              <a:xfrm>
                <a:off x="3487"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 name="Line 1476"/>
              <p:cNvSpPr>
                <a:spLocks noChangeShapeType="1"/>
              </p:cNvSpPr>
              <p:nvPr/>
            </p:nvSpPr>
            <p:spPr bwMode="auto">
              <a:xfrm>
                <a:off x="34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Rectangle 1477"/>
              <p:cNvSpPr>
                <a:spLocks noChangeArrowheads="1"/>
              </p:cNvSpPr>
              <p:nvPr/>
            </p:nvSpPr>
            <p:spPr bwMode="auto">
              <a:xfrm>
                <a:off x="317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 name="Rectangle 1478"/>
              <p:cNvSpPr>
                <a:spLocks noChangeArrowheads="1"/>
              </p:cNvSpPr>
              <p:nvPr/>
            </p:nvSpPr>
            <p:spPr bwMode="auto">
              <a:xfrm>
                <a:off x="3349"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 name="Rectangle 1479"/>
              <p:cNvSpPr>
                <a:spLocks noChangeArrowheads="1"/>
              </p:cNvSpPr>
              <p:nvPr/>
            </p:nvSpPr>
            <p:spPr bwMode="auto">
              <a:xfrm>
                <a:off x="3487"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 name="Rectangle 1480"/>
              <p:cNvSpPr>
                <a:spLocks noChangeArrowheads="1"/>
              </p:cNvSpPr>
              <p:nvPr/>
            </p:nvSpPr>
            <p:spPr bwMode="auto">
              <a:xfrm>
                <a:off x="360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 name="Rectangle 1481"/>
              <p:cNvSpPr>
                <a:spLocks noChangeArrowheads="1"/>
              </p:cNvSpPr>
              <p:nvPr/>
            </p:nvSpPr>
            <p:spPr bwMode="auto">
              <a:xfrm>
                <a:off x="368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 name="Line 1482"/>
              <p:cNvSpPr>
                <a:spLocks noChangeShapeType="1"/>
              </p:cNvSpPr>
              <p:nvPr/>
            </p:nvSpPr>
            <p:spPr bwMode="auto">
              <a:xfrm>
                <a:off x="258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Line 1483"/>
              <p:cNvSpPr>
                <a:spLocks noChangeShapeType="1"/>
              </p:cNvSpPr>
              <p:nvPr/>
            </p:nvSpPr>
            <p:spPr bwMode="auto">
              <a:xfrm>
                <a:off x="2588"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 name="Rectangle 1484"/>
              <p:cNvSpPr>
                <a:spLocks noChangeArrowheads="1"/>
              </p:cNvSpPr>
              <p:nvPr/>
            </p:nvSpPr>
            <p:spPr bwMode="auto">
              <a:xfrm>
                <a:off x="245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 name="Rectangle 1485"/>
              <p:cNvSpPr>
                <a:spLocks noChangeArrowheads="1"/>
              </p:cNvSpPr>
              <p:nvPr/>
            </p:nvSpPr>
            <p:spPr bwMode="auto">
              <a:xfrm>
                <a:off x="2771"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 name="Rectangle 1486"/>
              <p:cNvSpPr>
                <a:spLocks noChangeArrowheads="1"/>
              </p:cNvSpPr>
              <p:nvPr/>
            </p:nvSpPr>
            <p:spPr bwMode="auto">
              <a:xfrm>
                <a:off x="3028"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 name="Rectangle 1487"/>
              <p:cNvSpPr>
                <a:spLocks noChangeArrowheads="1"/>
              </p:cNvSpPr>
              <p:nvPr/>
            </p:nvSpPr>
            <p:spPr bwMode="auto">
              <a:xfrm>
                <a:off x="3229"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 name="Line 1488"/>
              <p:cNvSpPr>
                <a:spLocks noChangeShapeType="1"/>
              </p:cNvSpPr>
              <p:nvPr/>
            </p:nvSpPr>
            <p:spPr bwMode="auto">
              <a:xfrm>
                <a:off x="3386"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 name="Line 1489"/>
              <p:cNvSpPr>
                <a:spLocks noChangeShapeType="1"/>
              </p:cNvSpPr>
              <p:nvPr/>
            </p:nvSpPr>
            <p:spPr bwMode="auto">
              <a:xfrm>
                <a:off x="3393"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1490"/>
              <p:cNvSpPr>
                <a:spLocks noChangeShapeType="1"/>
              </p:cNvSpPr>
              <p:nvPr/>
            </p:nvSpPr>
            <p:spPr bwMode="auto">
              <a:xfrm>
                <a:off x="3091"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Line 1491"/>
              <p:cNvSpPr>
                <a:spLocks noChangeShapeType="1"/>
              </p:cNvSpPr>
              <p:nvPr/>
            </p:nvSpPr>
            <p:spPr bwMode="auto">
              <a:xfrm>
                <a:off x="3097"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 name="Line 1492"/>
              <p:cNvSpPr>
                <a:spLocks noChangeShapeType="1"/>
              </p:cNvSpPr>
              <p:nvPr/>
            </p:nvSpPr>
            <p:spPr bwMode="auto">
              <a:xfrm>
                <a:off x="2852"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1493"/>
              <p:cNvSpPr>
                <a:spLocks noChangeShapeType="1"/>
              </p:cNvSpPr>
              <p:nvPr/>
            </p:nvSpPr>
            <p:spPr bwMode="auto">
              <a:xfrm>
                <a:off x="2859"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Rectangle 1494"/>
              <p:cNvSpPr>
                <a:spLocks noChangeArrowheads="1"/>
              </p:cNvSpPr>
              <p:nvPr/>
            </p:nvSpPr>
            <p:spPr bwMode="auto">
              <a:xfrm>
                <a:off x="2664" y="1835"/>
                <a:ext cx="12"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0" name="Rectangle 1495"/>
              <p:cNvSpPr>
                <a:spLocks noChangeArrowheads="1"/>
              </p:cNvSpPr>
              <p:nvPr/>
            </p:nvSpPr>
            <p:spPr bwMode="auto">
              <a:xfrm>
                <a:off x="294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1" name="Rectangle 1496"/>
              <p:cNvSpPr>
                <a:spLocks noChangeArrowheads="1"/>
              </p:cNvSpPr>
              <p:nvPr/>
            </p:nvSpPr>
            <p:spPr bwMode="auto">
              <a:xfrm>
                <a:off x="3160"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2" name="Rectangle 1497"/>
              <p:cNvSpPr>
                <a:spLocks noChangeArrowheads="1"/>
              </p:cNvSpPr>
              <p:nvPr/>
            </p:nvSpPr>
            <p:spPr bwMode="auto">
              <a:xfrm>
                <a:off x="333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3" name="Line 1498"/>
              <p:cNvSpPr>
                <a:spLocks noChangeShapeType="1"/>
              </p:cNvSpPr>
              <p:nvPr/>
            </p:nvSpPr>
            <p:spPr bwMode="auto">
              <a:xfrm>
                <a:off x="3474" y="3222"/>
                <a:ext cx="13" cy="1"/>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1499"/>
              <p:cNvSpPr>
                <a:spLocks noChangeShapeType="1"/>
              </p:cNvSpPr>
              <p:nvPr/>
            </p:nvSpPr>
            <p:spPr bwMode="auto">
              <a:xfrm>
                <a:off x="3481" y="3216"/>
                <a:ext cx="1" cy="12"/>
              </a:xfrm>
              <a:prstGeom prst="line">
                <a:avLst/>
              </a:prstGeom>
              <a:noFill/>
              <a:ln w="9525">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Rectangle 1500"/>
              <p:cNvSpPr>
                <a:spLocks noChangeArrowheads="1"/>
              </p:cNvSpPr>
              <p:nvPr/>
            </p:nvSpPr>
            <p:spPr bwMode="auto">
              <a:xfrm>
                <a:off x="3166"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6" name="Rectangle 1501"/>
              <p:cNvSpPr>
                <a:spLocks noChangeArrowheads="1"/>
              </p:cNvSpPr>
              <p:nvPr/>
            </p:nvSpPr>
            <p:spPr bwMode="auto">
              <a:xfrm>
                <a:off x="3342" y="1835"/>
                <a:ext cx="13" cy="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7" name="Freeform 1502"/>
              <p:cNvSpPr>
                <a:spLocks/>
              </p:cNvSpPr>
              <p:nvPr/>
            </p:nvSpPr>
            <p:spPr bwMode="auto">
              <a:xfrm>
                <a:off x="1910" y="1759"/>
                <a:ext cx="2130" cy="1413"/>
              </a:xfrm>
              <a:custGeom>
                <a:avLst/>
                <a:gdLst>
                  <a:gd name="T0" fmla="*/ 0 w 2130"/>
                  <a:gd name="T1" fmla="*/ 1413 h 1413"/>
                  <a:gd name="T2" fmla="*/ 527 w 2130"/>
                  <a:gd name="T3" fmla="*/ 1061 h 1413"/>
                  <a:gd name="T4" fmla="*/ 1062 w 2130"/>
                  <a:gd name="T5" fmla="*/ 703 h 1413"/>
                  <a:gd name="T6" fmla="*/ 1596 w 2130"/>
                  <a:gd name="T7" fmla="*/ 352 h 1413"/>
                  <a:gd name="T8" fmla="*/ 2130 w 2130"/>
                  <a:gd name="T9" fmla="*/ 0 h 1413"/>
                  <a:gd name="T10" fmla="*/ 0 60000 65536"/>
                  <a:gd name="T11" fmla="*/ 0 60000 65536"/>
                  <a:gd name="T12" fmla="*/ 0 60000 65536"/>
                  <a:gd name="T13" fmla="*/ 0 60000 65536"/>
                  <a:gd name="T14" fmla="*/ 0 60000 65536"/>
                  <a:gd name="T15" fmla="*/ 0 w 2130"/>
                  <a:gd name="T16" fmla="*/ 0 h 1413"/>
                  <a:gd name="T17" fmla="*/ 2130 w 2130"/>
                  <a:gd name="T18" fmla="*/ 1413 h 1413"/>
                </a:gdLst>
                <a:ahLst/>
                <a:cxnLst>
                  <a:cxn ang="T10">
                    <a:pos x="T0" y="T1"/>
                  </a:cxn>
                  <a:cxn ang="T11">
                    <a:pos x="T2" y="T3"/>
                  </a:cxn>
                  <a:cxn ang="T12">
                    <a:pos x="T4" y="T5"/>
                  </a:cxn>
                  <a:cxn ang="T13">
                    <a:pos x="T6" y="T7"/>
                  </a:cxn>
                  <a:cxn ang="T14">
                    <a:pos x="T8" y="T9"/>
                  </a:cxn>
                </a:cxnLst>
                <a:rect l="T15" t="T16" r="T17" b="T18"/>
                <a:pathLst>
                  <a:path w="2130" h="1413">
                    <a:moveTo>
                      <a:pt x="0" y="1413"/>
                    </a:moveTo>
                    <a:lnTo>
                      <a:pt x="527" y="1061"/>
                    </a:lnTo>
                    <a:lnTo>
                      <a:pt x="1062" y="703"/>
                    </a:lnTo>
                    <a:lnTo>
                      <a:pt x="1596" y="352"/>
                    </a:lnTo>
                    <a:lnTo>
                      <a:pt x="2130" y="0"/>
                    </a:ln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08" name="Line 1503"/>
              <p:cNvSpPr>
                <a:spLocks noChangeShapeType="1"/>
              </p:cNvSpPr>
              <p:nvPr/>
            </p:nvSpPr>
            <p:spPr bwMode="auto">
              <a:xfrm>
                <a:off x="1803" y="1753"/>
                <a:ext cx="235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Line 1504"/>
              <p:cNvSpPr>
                <a:spLocks noChangeShapeType="1"/>
              </p:cNvSpPr>
              <p:nvPr/>
            </p:nvSpPr>
            <p:spPr bwMode="auto">
              <a:xfrm>
                <a:off x="4153" y="1753"/>
                <a:ext cx="1" cy="1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 name="Line 1505"/>
              <p:cNvSpPr>
                <a:spLocks noChangeShapeType="1"/>
              </p:cNvSpPr>
              <p:nvPr/>
            </p:nvSpPr>
            <p:spPr bwMode="auto">
              <a:xfrm flipH="1">
                <a:off x="1803" y="3291"/>
                <a:ext cx="235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 name="Line 1506"/>
              <p:cNvSpPr>
                <a:spLocks noChangeShapeType="1"/>
              </p:cNvSpPr>
              <p:nvPr/>
            </p:nvSpPr>
            <p:spPr bwMode="auto">
              <a:xfrm flipV="1">
                <a:off x="1803" y="1753"/>
                <a:ext cx="1" cy="1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 name="Line 1507"/>
              <p:cNvSpPr>
                <a:spLocks noChangeShapeType="1"/>
              </p:cNvSpPr>
              <p:nvPr/>
            </p:nvSpPr>
            <p:spPr bwMode="auto">
              <a:xfrm>
                <a:off x="1803"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 name="Line 1508"/>
              <p:cNvSpPr>
                <a:spLocks noChangeShapeType="1"/>
              </p:cNvSpPr>
              <p:nvPr/>
            </p:nvSpPr>
            <p:spPr bwMode="auto">
              <a:xfrm>
                <a:off x="1910"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 name="Rectangle 1509"/>
              <p:cNvSpPr>
                <a:spLocks noChangeArrowheads="1"/>
              </p:cNvSpPr>
              <p:nvPr/>
            </p:nvSpPr>
            <p:spPr bwMode="auto">
              <a:xfrm>
                <a:off x="1859"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.0</a:t>
                </a:r>
                <a:endParaRPr lang="en-US" sz="2400">
                  <a:latin typeface="Times New Roman" pitchFamily="18" charset="0"/>
                </a:endParaRPr>
              </a:p>
            </p:txBody>
          </p:sp>
          <p:sp>
            <p:nvSpPr>
              <p:cNvPr id="115" name="Line 1510"/>
              <p:cNvSpPr>
                <a:spLocks noChangeShapeType="1"/>
              </p:cNvSpPr>
              <p:nvPr/>
            </p:nvSpPr>
            <p:spPr bwMode="auto">
              <a:xfrm>
                <a:off x="2016"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1511"/>
              <p:cNvSpPr>
                <a:spLocks noChangeShapeType="1"/>
              </p:cNvSpPr>
              <p:nvPr/>
            </p:nvSpPr>
            <p:spPr bwMode="auto">
              <a:xfrm>
                <a:off x="2123"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Rectangle 1512"/>
              <p:cNvSpPr>
                <a:spLocks noChangeArrowheads="1"/>
              </p:cNvSpPr>
              <p:nvPr/>
            </p:nvSpPr>
            <p:spPr bwMode="auto">
              <a:xfrm>
                <a:off x="2073"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.1</a:t>
                </a:r>
                <a:endParaRPr lang="en-US" sz="2400">
                  <a:latin typeface="Times New Roman" pitchFamily="18" charset="0"/>
                </a:endParaRPr>
              </a:p>
            </p:txBody>
          </p:sp>
          <p:sp>
            <p:nvSpPr>
              <p:cNvPr id="118" name="Line 1513"/>
              <p:cNvSpPr>
                <a:spLocks noChangeShapeType="1"/>
              </p:cNvSpPr>
              <p:nvPr/>
            </p:nvSpPr>
            <p:spPr bwMode="auto">
              <a:xfrm>
                <a:off x="2230"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1514"/>
              <p:cNvSpPr>
                <a:spLocks noChangeShapeType="1"/>
              </p:cNvSpPr>
              <p:nvPr/>
            </p:nvSpPr>
            <p:spPr bwMode="auto">
              <a:xfrm>
                <a:off x="2337"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 name="Rectangle 1515"/>
              <p:cNvSpPr>
                <a:spLocks noChangeArrowheads="1"/>
              </p:cNvSpPr>
              <p:nvPr/>
            </p:nvSpPr>
            <p:spPr bwMode="auto">
              <a:xfrm>
                <a:off x="2287"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.2</a:t>
                </a:r>
                <a:endParaRPr lang="en-US" sz="2400">
                  <a:latin typeface="Times New Roman" pitchFamily="18" charset="0"/>
                </a:endParaRPr>
              </a:p>
            </p:txBody>
          </p:sp>
          <p:sp>
            <p:nvSpPr>
              <p:cNvPr id="121" name="Line 1516"/>
              <p:cNvSpPr>
                <a:spLocks noChangeShapeType="1"/>
              </p:cNvSpPr>
              <p:nvPr/>
            </p:nvSpPr>
            <p:spPr bwMode="auto">
              <a:xfrm>
                <a:off x="2444"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 name="Line 1517"/>
              <p:cNvSpPr>
                <a:spLocks noChangeShapeType="1"/>
              </p:cNvSpPr>
              <p:nvPr/>
            </p:nvSpPr>
            <p:spPr bwMode="auto">
              <a:xfrm>
                <a:off x="2551"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 name="Rectangle 1518"/>
              <p:cNvSpPr>
                <a:spLocks noChangeArrowheads="1"/>
              </p:cNvSpPr>
              <p:nvPr/>
            </p:nvSpPr>
            <p:spPr bwMode="auto">
              <a:xfrm>
                <a:off x="2500"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.3</a:t>
                </a:r>
                <a:endParaRPr lang="en-US" sz="2400">
                  <a:latin typeface="Times New Roman" pitchFamily="18" charset="0"/>
                </a:endParaRPr>
              </a:p>
            </p:txBody>
          </p:sp>
          <p:sp>
            <p:nvSpPr>
              <p:cNvPr id="124" name="Line 1519"/>
              <p:cNvSpPr>
                <a:spLocks noChangeShapeType="1"/>
              </p:cNvSpPr>
              <p:nvPr/>
            </p:nvSpPr>
            <p:spPr bwMode="auto">
              <a:xfrm>
                <a:off x="2657"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 name="Line 1520"/>
              <p:cNvSpPr>
                <a:spLocks noChangeShapeType="1"/>
              </p:cNvSpPr>
              <p:nvPr/>
            </p:nvSpPr>
            <p:spPr bwMode="auto">
              <a:xfrm>
                <a:off x="2764"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 name="Rectangle 1521"/>
              <p:cNvSpPr>
                <a:spLocks noChangeArrowheads="1"/>
              </p:cNvSpPr>
              <p:nvPr/>
            </p:nvSpPr>
            <p:spPr bwMode="auto">
              <a:xfrm>
                <a:off x="2714"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.4</a:t>
                </a:r>
                <a:endParaRPr lang="en-US" sz="2400">
                  <a:latin typeface="Times New Roman" pitchFamily="18" charset="0"/>
                </a:endParaRPr>
              </a:p>
            </p:txBody>
          </p:sp>
          <p:sp>
            <p:nvSpPr>
              <p:cNvPr id="127" name="Line 1522"/>
              <p:cNvSpPr>
                <a:spLocks noChangeShapeType="1"/>
              </p:cNvSpPr>
              <p:nvPr/>
            </p:nvSpPr>
            <p:spPr bwMode="auto">
              <a:xfrm>
                <a:off x="2871"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 name="Line 1523"/>
              <p:cNvSpPr>
                <a:spLocks noChangeShapeType="1"/>
              </p:cNvSpPr>
              <p:nvPr/>
            </p:nvSpPr>
            <p:spPr bwMode="auto">
              <a:xfrm>
                <a:off x="2978"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 name="Rectangle 1524"/>
              <p:cNvSpPr>
                <a:spLocks noChangeArrowheads="1"/>
              </p:cNvSpPr>
              <p:nvPr/>
            </p:nvSpPr>
            <p:spPr bwMode="auto">
              <a:xfrm>
                <a:off x="2928"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.5</a:t>
                </a:r>
                <a:endParaRPr lang="en-US" sz="2400">
                  <a:latin typeface="Times New Roman" pitchFamily="18" charset="0"/>
                </a:endParaRPr>
              </a:p>
            </p:txBody>
          </p:sp>
          <p:sp>
            <p:nvSpPr>
              <p:cNvPr id="130" name="Line 1525"/>
              <p:cNvSpPr>
                <a:spLocks noChangeShapeType="1"/>
              </p:cNvSpPr>
              <p:nvPr/>
            </p:nvSpPr>
            <p:spPr bwMode="auto">
              <a:xfrm>
                <a:off x="3085"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 name="Line 1526"/>
              <p:cNvSpPr>
                <a:spLocks noChangeShapeType="1"/>
              </p:cNvSpPr>
              <p:nvPr/>
            </p:nvSpPr>
            <p:spPr bwMode="auto">
              <a:xfrm>
                <a:off x="3192"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 name="Rectangle 1527"/>
              <p:cNvSpPr>
                <a:spLocks noChangeArrowheads="1"/>
              </p:cNvSpPr>
              <p:nvPr/>
            </p:nvSpPr>
            <p:spPr bwMode="auto">
              <a:xfrm>
                <a:off x="3135" y="3365"/>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.6</a:t>
                </a:r>
                <a:endParaRPr lang="en-US" sz="2400">
                  <a:latin typeface="Times New Roman" pitchFamily="18" charset="0"/>
                </a:endParaRPr>
              </a:p>
            </p:txBody>
          </p:sp>
          <p:sp>
            <p:nvSpPr>
              <p:cNvPr id="133" name="Line 1528"/>
              <p:cNvSpPr>
                <a:spLocks noChangeShapeType="1"/>
              </p:cNvSpPr>
              <p:nvPr/>
            </p:nvSpPr>
            <p:spPr bwMode="auto">
              <a:xfrm>
                <a:off x="3298"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 name="Line 1529"/>
              <p:cNvSpPr>
                <a:spLocks noChangeShapeType="1"/>
              </p:cNvSpPr>
              <p:nvPr/>
            </p:nvSpPr>
            <p:spPr bwMode="auto">
              <a:xfrm>
                <a:off x="3405"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 name="Rectangle 1530"/>
              <p:cNvSpPr>
                <a:spLocks noChangeArrowheads="1"/>
              </p:cNvSpPr>
              <p:nvPr/>
            </p:nvSpPr>
            <p:spPr bwMode="auto">
              <a:xfrm>
                <a:off x="3355"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.7</a:t>
                </a:r>
                <a:endParaRPr lang="en-US" sz="2400">
                  <a:latin typeface="Times New Roman" pitchFamily="18" charset="0"/>
                </a:endParaRPr>
              </a:p>
            </p:txBody>
          </p:sp>
          <p:sp>
            <p:nvSpPr>
              <p:cNvPr id="136" name="Line 1531"/>
              <p:cNvSpPr>
                <a:spLocks noChangeShapeType="1"/>
              </p:cNvSpPr>
              <p:nvPr/>
            </p:nvSpPr>
            <p:spPr bwMode="auto">
              <a:xfrm>
                <a:off x="3512"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 name="Line 1532"/>
              <p:cNvSpPr>
                <a:spLocks noChangeShapeType="1"/>
              </p:cNvSpPr>
              <p:nvPr/>
            </p:nvSpPr>
            <p:spPr bwMode="auto">
              <a:xfrm>
                <a:off x="3619"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 name="Rectangle 1533"/>
              <p:cNvSpPr>
                <a:spLocks noChangeArrowheads="1"/>
              </p:cNvSpPr>
              <p:nvPr/>
            </p:nvSpPr>
            <p:spPr bwMode="auto">
              <a:xfrm>
                <a:off x="3569"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.8</a:t>
                </a:r>
                <a:endParaRPr lang="en-US" sz="2400">
                  <a:latin typeface="Times New Roman" pitchFamily="18" charset="0"/>
                </a:endParaRPr>
              </a:p>
            </p:txBody>
          </p:sp>
          <p:sp>
            <p:nvSpPr>
              <p:cNvPr id="139" name="Line 1534"/>
              <p:cNvSpPr>
                <a:spLocks noChangeShapeType="1"/>
              </p:cNvSpPr>
              <p:nvPr/>
            </p:nvSpPr>
            <p:spPr bwMode="auto">
              <a:xfrm>
                <a:off x="3726"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 name="Line 1535"/>
              <p:cNvSpPr>
                <a:spLocks noChangeShapeType="1"/>
              </p:cNvSpPr>
              <p:nvPr/>
            </p:nvSpPr>
            <p:spPr bwMode="auto">
              <a:xfrm>
                <a:off x="3833"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 name="Rectangle 1536"/>
              <p:cNvSpPr>
                <a:spLocks noChangeArrowheads="1"/>
              </p:cNvSpPr>
              <p:nvPr/>
            </p:nvSpPr>
            <p:spPr bwMode="auto">
              <a:xfrm>
                <a:off x="3782" y="3360"/>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.9</a:t>
                </a:r>
                <a:endParaRPr lang="en-US" sz="2400">
                  <a:latin typeface="Times New Roman" pitchFamily="18" charset="0"/>
                </a:endParaRPr>
              </a:p>
            </p:txBody>
          </p:sp>
          <p:sp>
            <p:nvSpPr>
              <p:cNvPr id="142" name="Line 1537"/>
              <p:cNvSpPr>
                <a:spLocks noChangeShapeType="1"/>
              </p:cNvSpPr>
              <p:nvPr/>
            </p:nvSpPr>
            <p:spPr bwMode="auto">
              <a:xfrm>
                <a:off x="3939"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3" name="Line 1538"/>
              <p:cNvSpPr>
                <a:spLocks noChangeShapeType="1"/>
              </p:cNvSpPr>
              <p:nvPr/>
            </p:nvSpPr>
            <p:spPr bwMode="auto">
              <a:xfrm>
                <a:off x="4046" y="3291"/>
                <a:ext cx="1" cy="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 name="Rectangle 1539"/>
              <p:cNvSpPr>
                <a:spLocks noChangeArrowheads="1"/>
              </p:cNvSpPr>
              <p:nvPr/>
            </p:nvSpPr>
            <p:spPr bwMode="auto">
              <a:xfrm>
                <a:off x="3965" y="3360"/>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25">
                    <a:solidFill>
                      <a:srgbClr val="000000"/>
                    </a:solidFill>
                    <a:latin typeface="Arial" pitchFamily="34" charset="0"/>
                  </a:rPr>
                  <a:t>1.0</a:t>
                </a:r>
                <a:endParaRPr lang="en-US" sz="2400">
                  <a:latin typeface="Times New Roman" pitchFamily="18" charset="0"/>
                </a:endParaRPr>
              </a:p>
            </p:txBody>
          </p:sp>
          <p:sp>
            <p:nvSpPr>
              <p:cNvPr id="145" name="Line 1540"/>
              <p:cNvSpPr>
                <a:spLocks noChangeShapeType="1"/>
              </p:cNvSpPr>
              <p:nvPr/>
            </p:nvSpPr>
            <p:spPr bwMode="auto">
              <a:xfrm>
                <a:off x="4153" y="3291"/>
                <a:ext cx="1" cy="1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6" name="Rectangle 1541"/>
              <p:cNvSpPr>
                <a:spLocks noChangeArrowheads="1"/>
              </p:cNvSpPr>
              <p:nvPr/>
            </p:nvSpPr>
            <p:spPr bwMode="auto">
              <a:xfrm>
                <a:off x="2739" y="3504"/>
                <a:ext cx="769"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1125" dirty="0" err="1">
                    <a:solidFill>
                      <a:srgbClr val="000000"/>
                    </a:solidFill>
                    <a:latin typeface="Arial" pitchFamily="34" charset="0"/>
                  </a:rPr>
                  <a:t>LoyalCH</a:t>
                </a:r>
                <a:endParaRPr lang="en-US" sz="2400" dirty="0">
                  <a:latin typeface="Times New Roman" pitchFamily="18" charset="0"/>
                </a:endParaRPr>
              </a:p>
            </p:txBody>
          </p:sp>
        </p:grpSp>
        <p:sp>
          <p:nvSpPr>
            <p:cNvPr id="1547" name="TextBox 1546"/>
            <p:cNvSpPr txBox="1"/>
            <p:nvPr/>
          </p:nvSpPr>
          <p:spPr>
            <a:xfrm rot="16200000">
              <a:off x="3756548" y="3053881"/>
              <a:ext cx="1485066" cy="338555"/>
            </a:xfrm>
            <a:prstGeom prst="rect">
              <a:avLst/>
            </a:prstGeom>
            <a:noFill/>
          </p:spPr>
          <p:txBody>
            <a:bodyPr wrap="square" rtlCol="0">
              <a:spAutoFit/>
            </a:bodyPr>
            <a:lstStyle/>
            <a:p>
              <a:r>
                <a:rPr lang="en-US" sz="1050" dirty="0"/>
                <a:t>Purchase</a:t>
              </a:r>
            </a:p>
          </p:txBody>
        </p:sp>
      </p:grpSp>
      <p:sp>
        <p:nvSpPr>
          <p:cNvPr id="1549" name="Line 1544"/>
          <p:cNvSpPr>
            <a:spLocks noChangeShapeType="1"/>
          </p:cNvSpPr>
          <p:nvPr/>
        </p:nvSpPr>
        <p:spPr bwMode="auto">
          <a:xfrm flipH="1" flipV="1">
            <a:off x="4688686" y="2717098"/>
            <a:ext cx="1035458" cy="74847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550" name="Line 1542"/>
          <p:cNvSpPr>
            <a:spLocks noChangeShapeType="1"/>
          </p:cNvSpPr>
          <p:nvPr/>
        </p:nvSpPr>
        <p:spPr bwMode="auto">
          <a:xfrm flipH="1" flipV="1">
            <a:off x="3997492" y="3627365"/>
            <a:ext cx="1296403" cy="116706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551" name="Text Box 1543"/>
          <p:cNvSpPr txBox="1">
            <a:spLocks noChangeArrowheads="1"/>
          </p:cNvSpPr>
          <p:nvPr/>
        </p:nvSpPr>
        <p:spPr bwMode="auto">
          <a:xfrm>
            <a:off x="5222709" y="4597655"/>
            <a:ext cx="2514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dirty="0">
                <a:latin typeface="Times New Roman" pitchFamily="18" charset="0"/>
              </a:rPr>
              <a:t>How do we interpret values of Y between 0 and 1?</a:t>
            </a:r>
          </a:p>
        </p:txBody>
      </p:sp>
      <p:sp>
        <p:nvSpPr>
          <p:cNvPr id="1552" name="Text Box 1545"/>
          <p:cNvSpPr txBox="1">
            <a:spLocks noChangeArrowheads="1"/>
          </p:cNvSpPr>
          <p:nvPr/>
        </p:nvSpPr>
        <p:spPr bwMode="auto">
          <a:xfrm>
            <a:off x="5715000" y="3272814"/>
            <a:ext cx="19431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dirty="0">
                <a:latin typeface="Times New Roman" pitchFamily="18" charset="0"/>
              </a:rPr>
              <a:t>How do we interpret values greater than 1?</a:t>
            </a:r>
          </a:p>
        </p:txBody>
      </p:sp>
    </p:spTree>
    <p:extLst>
      <p:ext uri="{BB962C8B-B14F-4D97-AF65-F5344CB8AC3E}">
        <p14:creationId xmlns:p14="http://schemas.microsoft.com/office/powerpoint/2010/main" val="32977397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smtClean="0">
                <a:solidFill>
                  <a:srgbClr val="FF0000"/>
                </a:solidFill>
              </a:rPr>
              <a:t>Comparing LDA to QDA</a:t>
            </a:r>
            <a:endParaRPr lang="en-US" b="1" dirty="0">
              <a:solidFill>
                <a:srgbClr val="FF0000"/>
              </a:solidFill>
            </a:endParaRPr>
          </a:p>
        </p:txBody>
      </p:sp>
      <p:sp>
        <p:nvSpPr>
          <p:cNvPr id="3" name="Content Placeholder 2"/>
          <p:cNvSpPr>
            <a:spLocks noGrp="1"/>
          </p:cNvSpPr>
          <p:nvPr>
            <p:ph idx="1"/>
          </p:nvPr>
        </p:nvSpPr>
        <p:spPr>
          <a:xfrm>
            <a:off x="228600" y="950788"/>
            <a:ext cx="8286750" cy="2789108"/>
          </a:xfrm>
        </p:spPr>
        <p:txBody>
          <a:bodyPr/>
          <a:lstStyle/>
          <a:p>
            <a:r>
              <a:rPr lang="en-US" sz="2400" dirty="0"/>
              <a:t>Black dotted: LDA boundary</a:t>
            </a:r>
          </a:p>
          <a:p>
            <a:r>
              <a:rPr lang="en-US" sz="2400" dirty="0">
                <a:solidFill>
                  <a:srgbClr val="7030A0"/>
                </a:solidFill>
              </a:rPr>
              <a:t>Purple dashed: Bayes’ boundary</a:t>
            </a:r>
          </a:p>
          <a:p>
            <a:r>
              <a:rPr lang="en-US" sz="2400" dirty="0">
                <a:solidFill>
                  <a:schemeClr val="accent6">
                    <a:lumMod val="75000"/>
                  </a:schemeClr>
                </a:solidFill>
              </a:rPr>
              <a:t>Green solid: QDA boundary</a:t>
            </a:r>
          </a:p>
          <a:p>
            <a:r>
              <a:rPr lang="en-US" sz="2400" dirty="0"/>
              <a:t>Left: variances of the classes are equal (LDA is better fit)</a:t>
            </a:r>
          </a:p>
          <a:p>
            <a:r>
              <a:rPr lang="en-US" sz="2400" dirty="0"/>
              <a:t>Right: variances of the classes are not equal (QDA is better fit)</a:t>
            </a:r>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50</a:t>
            </a:fld>
            <a:endParaRPr lang="en-US"/>
          </a:p>
        </p:txBody>
      </p:sp>
      <p:pic>
        <p:nvPicPr>
          <p:cNvPr id="6" name="Picture 5" descr="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76" y="3434014"/>
            <a:ext cx="8017174" cy="3085658"/>
          </a:xfrm>
          <a:prstGeom prst="rect">
            <a:avLst/>
          </a:prstGeom>
        </p:spPr>
      </p:pic>
    </p:spTree>
    <p:extLst>
      <p:ext uri="{BB962C8B-B14F-4D97-AF65-F5344CB8AC3E}">
        <p14:creationId xmlns:p14="http://schemas.microsoft.com/office/powerpoint/2010/main" val="18850591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Comparison of Classification Methods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KNN (Chapter 2)</a:t>
            </a:r>
          </a:p>
          <a:p>
            <a:r>
              <a:rPr lang="en-US" dirty="0" smtClean="0"/>
              <a:t>Logistic Regression (Chapter 4)</a:t>
            </a:r>
          </a:p>
          <a:p>
            <a:r>
              <a:rPr lang="en-US" dirty="0" smtClean="0"/>
              <a:t>LDA (Chapter 4)</a:t>
            </a:r>
          </a:p>
          <a:p>
            <a:r>
              <a:rPr lang="en-US" dirty="0" smtClean="0"/>
              <a:t>QDA (Chapter 4)</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51</a:t>
            </a:fld>
            <a:endParaRPr lang="en-US"/>
          </a:p>
        </p:txBody>
      </p:sp>
    </p:spTree>
    <p:extLst>
      <p:ext uri="{BB962C8B-B14F-4D97-AF65-F5344CB8AC3E}">
        <p14:creationId xmlns:p14="http://schemas.microsoft.com/office/powerpoint/2010/main" val="8359236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Logistic Regression vs. LDA</a:t>
            </a:r>
            <a:endParaRPr lang="en-US" b="1" dirty="0">
              <a:solidFill>
                <a:srgbClr val="FF0000"/>
              </a:solidFill>
            </a:endParaRPr>
          </a:p>
        </p:txBody>
      </p:sp>
      <p:sp>
        <p:nvSpPr>
          <p:cNvPr id="3" name="Content Placeholder 2"/>
          <p:cNvSpPr>
            <a:spLocks noGrp="1"/>
          </p:cNvSpPr>
          <p:nvPr>
            <p:ph idx="1"/>
          </p:nvPr>
        </p:nvSpPr>
        <p:spPr/>
        <p:txBody>
          <a:bodyPr/>
          <a:lstStyle/>
          <a:p>
            <a:r>
              <a:rPr lang="en-US" u="sng" dirty="0" smtClean="0"/>
              <a:t>Similarity: </a:t>
            </a:r>
            <a:r>
              <a:rPr lang="en-US" dirty="0" smtClean="0"/>
              <a:t>Both Logistic Regression and LDA produce linear boundaries</a:t>
            </a:r>
          </a:p>
          <a:p>
            <a:r>
              <a:rPr lang="en-US" u="sng" dirty="0" smtClean="0"/>
              <a:t>Difference:</a:t>
            </a:r>
            <a:r>
              <a:rPr lang="en-US" u="sng" dirty="0" smtClean="0">
                <a:solidFill>
                  <a:srgbClr val="FF0000"/>
                </a:solidFill>
              </a:rPr>
              <a:t> </a:t>
            </a:r>
            <a:r>
              <a:rPr lang="en-US" dirty="0" smtClean="0">
                <a:solidFill>
                  <a:srgbClr val="FF0000"/>
                </a:solidFill>
              </a:rPr>
              <a:t>LDA </a:t>
            </a:r>
            <a:r>
              <a:rPr lang="en-US" dirty="0" smtClean="0"/>
              <a:t>assumes that the </a:t>
            </a:r>
            <a:r>
              <a:rPr lang="en-US" dirty="0" smtClean="0">
                <a:solidFill>
                  <a:srgbClr val="FF0000"/>
                </a:solidFill>
              </a:rPr>
              <a:t>observations</a:t>
            </a:r>
            <a:r>
              <a:rPr lang="en-US" dirty="0" smtClean="0"/>
              <a:t> are drawn from the </a:t>
            </a:r>
            <a:r>
              <a:rPr lang="en-US" dirty="0" smtClean="0">
                <a:solidFill>
                  <a:srgbClr val="FF0000"/>
                </a:solidFill>
              </a:rPr>
              <a:t>normal distribution</a:t>
            </a:r>
            <a:r>
              <a:rPr lang="en-US" dirty="0" smtClean="0"/>
              <a:t> with </a:t>
            </a:r>
            <a:r>
              <a:rPr lang="en-US" dirty="0" smtClean="0">
                <a:solidFill>
                  <a:srgbClr val="FF0000"/>
                </a:solidFill>
              </a:rPr>
              <a:t>common variance in each class</a:t>
            </a:r>
            <a:r>
              <a:rPr lang="en-US" dirty="0" smtClean="0"/>
              <a:t>, while logistic regression does not have this assumption. LDA would do better than Logistic Regression if the assumption of normality hold, otherwise logistic regression can outperform LDA</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52</a:t>
            </a:fld>
            <a:endParaRPr lang="en-US"/>
          </a:p>
        </p:txBody>
      </p:sp>
    </p:spTree>
    <p:extLst>
      <p:ext uri="{BB962C8B-B14F-4D97-AF65-F5344CB8AC3E}">
        <p14:creationId xmlns:p14="http://schemas.microsoft.com/office/powerpoint/2010/main" val="15374642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KNN vs. (LDA and Logistic Regression)</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KNN takes a completely different approach</a:t>
            </a:r>
          </a:p>
          <a:p>
            <a:endParaRPr lang="en-US" dirty="0" smtClean="0"/>
          </a:p>
          <a:p>
            <a:r>
              <a:rPr lang="en-US" b="1" dirty="0" smtClean="0"/>
              <a:t>KNN</a:t>
            </a:r>
            <a:r>
              <a:rPr lang="en-US" dirty="0" smtClean="0"/>
              <a:t> is completely </a:t>
            </a:r>
            <a:r>
              <a:rPr lang="en-US" b="1" dirty="0" smtClean="0">
                <a:solidFill>
                  <a:srgbClr val="FF0000"/>
                </a:solidFill>
              </a:rPr>
              <a:t>non-parametric</a:t>
            </a:r>
            <a:r>
              <a:rPr lang="en-US" dirty="0" smtClean="0"/>
              <a:t>: No assumptions are made about the shape of the decision boundary! </a:t>
            </a:r>
          </a:p>
          <a:p>
            <a:endParaRPr lang="en-US" dirty="0" smtClean="0"/>
          </a:p>
          <a:p>
            <a:r>
              <a:rPr lang="en-US" b="1" u="sng" dirty="0" smtClean="0">
                <a:solidFill>
                  <a:schemeClr val="accent6">
                    <a:lumMod val="75000"/>
                  </a:schemeClr>
                </a:solidFill>
              </a:rPr>
              <a:t>Advantage of KNN</a:t>
            </a:r>
            <a:r>
              <a:rPr lang="en-US" dirty="0" smtClean="0"/>
              <a:t>:  We can expect KNN to dominate both LDA and Logistic Regression when the decision boundary is highly non-linear</a:t>
            </a:r>
          </a:p>
          <a:p>
            <a:endParaRPr lang="en-US" dirty="0" smtClean="0"/>
          </a:p>
          <a:p>
            <a:r>
              <a:rPr lang="en-US" b="1" u="sng" dirty="0" smtClean="0">
                <a:solidFill>
                  <a:srgbClr val="FF0000"/>
                </a:solidFill>
              </a:rPr>
              <a:t>Disadvantage of KNN</a:t>
            </a:r>
            <a:r>
              <a:rPr lang="en-US" u="sng" dirty="0" smtClean="0"/>
              <a:t>: </a:t>
            </a:r>
            <a:r>
              <a:rPr lang="en-US" dirty="0" smtClean="0"/>
              <a:t>KNN </a:t>
            </a:r>
            <a:r>
              <a:rPr lang="en-US" dirty="0" smtClean="0">
                <a:solidFill>
                  <a:srgbClr val="FF0000"/>
                </a:solidFill>
              </a:rPr>
              <a:t>does not tell </a:t>
            </a:r>
            <a:r>
              <a:rPr lang="en-US" dirty="0" smtClean="0"/>
              <a:t>us </a:t>
            </a:r>
            <a:r>
              <a:rPr lang="en-US" dirty="0" smtClean="0">
                <a:solidFill>
                  <a:srgbClr val="FF0000"/>
                </a:solidFill>
              </a:rPr>
              <a:t>which predictors are important</a:t>
            </a:r>
            <a:r>
              <a:rPr lang="en-US" dirty="0" smtClean="0"/>
              <a:t> (no table of coefficients)</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53</a:t>
            </a:fld>
            <a:endParaRPr lang="en-US"/>
          </a:p>
        </p:txBody>
      </p:sp>
    </p:spTree>
    <p:extLst>
      <p:ext uri="{BB962C8B-B14F-4D97-AF65-F5344CB8AC3E}">
        <p14:creationId xmlns:p14="http://schemas.microsoft.com/office/powerpoint/2010/main" val="3122400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a:solidFill>
                  <a:srgbClr val="FF0000"/>
                </a:solidFill>
              </a:rPr>
              <a:t>QDA vs. (LDA, Logistic Regression, and KNN)</a:t>
            </a:r>
          </a:p>
        </p:txBody>
      </p:sp>
      <p:sp>
        <p:nvSpPr>
          <p:cNvPr id="3" name="Content Placeholder 2"/>
          <p:cNvSpPr>
            <a:spLocks noGrp="1"/>
          </p:cNvSpPr>
          <p:nvPr>
            <p:ph idx="1"/>
          </p:nvPr>
        </p:nvSpPr>
        <p:spPr/>
        <p:txBody>
          <a:bodyPr/>
          <a:lstStyle/>
          <a:p>
            <a:r>
              <a:rPr lang="en-US" b="1" dirty="0" smtClean="0"/>
              <a:t>QDA</a:t>
            </a:r>
            <a:r>
              <a:rPr lang="en-US" dirty="0" smtClean="0"/>
              <a:t> is a compromise between non-parametric KNN method and the linear LDA and logistic regression. </a:t>
            </a:r>
            <a:r>
              <a:rPr lang="en-US" b="1" dirty="0" smtClean="0"/>
              <a:t>Performs better if limited # of observations </a:t>
            </a:r>
          </a:p>
          <a:p>
            <a:endParaRPr lang="en-US" dirty="0" smtClean="0"/>
          </a:p>
          <a:p>
            <a:r>
              <a:rPr lang="en-US" sz="3200" dirty="0" smtClean="0"/>
              <a:t>If the </a:t>
            </a:r>
            <a:r>
              <a:rPr lang="en-US" sz="3200" u="sng" dirty="0" smtClean="0"/>
              <a:t>true decision boundary </a:t>
            </a:r>
            <a:r>
              <a:rPr lang="en-US" sz="3200" dirty="0" smtClean="0"/>
              <a:t>is:</a:t>
            </a:r>
          </a:p>
          <a:p>
            <a:pPr lvl="1"/>
            <a:r>
              <a:rPr lang="en-US" sz="3200" dirty="0" smtClean="0"/>
              <a:t>Linear: LDA and Logistic outperforms</a:t>
            </a:r>
          </a:p>
          <a:p>
            <a:pPr lvl="1"/>
            <a:r>
              <a:rPr lang="en-US" sz="3200" dirty="0" smtClean="0"/>
              <a:t>Moderately Non-linear: QDA outperforms</a:t>
            </a:r>
          </a:p>
          <a:p>
            <a:pPr lvl="1"/>
            <a:r>
              <a:rPr lang="en-US" sz="3200" dirty="0" smtClean="0"/>
              <a:t>More complicated: KNN is superior</a:t>
            </a:r>
            <a:endParaRPr lang="en-US" sz="3200" dirty="0"/>
          </a:p>
        </p:txBody>
      </p:sp>
      <p:sp>
        <p:nvSpPr>
          <p:cNvPr id="5" name="Slide Number Placeholder 4"/>
          <p:cNvSpPr>
            <a:spLocks noGrp="1"/>
          </p:cNvSpPr>
          <p:nvPr>
            <p:ph type="sldNum" sz="quarter" idx="12"/>
          </p:nvPr>
        </p:nvSpPr>
        <p:spPr/>
        <p:txBody>
          <a:bodyPr/>
          <a:lstStyle/>
          <a:p>
            <a:fld id="{E4FFCA10-EE3F-AF4E-9EA4-E5CA2D91A1E4}" type="slidenum">
              <a:rPr lang="en-US" smtClean="0"/>
              <a:t>54</a:t>
            </a:fld>
            <a:endParaRPr lang="en-US"/>
          </a:p>
        </p:txBody>
      </p:sp>
    </p:spTree>
    <p:extLst>
      <p:ext uri="{BB962C8B-B14F-4D97-AF65-F5344CB8AC3E}">
        <p14:creationId xmlns:p14="http://schemas.microsoft.com/office/powerpoint/2010/main" val="3495484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55</a:t>
            </a:fld>
            <a:endParaRPr lang="en-US"/>
          </a:p>
        </p:txBody>
      </p:sp>
    </p:spTree>
    <p:extLst>
      <p:ext uri="{BB962C8B-B14F-4D97-AF65-F5344CB8AC3E}">
        <p14:creationId xmlns:p14="http://schemas.microsoft.com/office/powerpoint/2010/main" val="28813731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655064" y="435864"/>
            <a:ext cx="6400800" cy="2471928"/>
          </a:xfrm>
        </p:spPr>
        <p:txBody>
          <a:bodyPr>
            <a:noAutofit/>
          </a:bodyPr>
          <a:lstStyle/>
          <a:p>
            <a:r>
              <a:rPr lang="en-US" sz="5400" b="1" dirty="0" smtClean="0">
                <a:solidFill>
                  <a:srgbClr val="FF0000"/>
                </a:solidFill>
              </a:rPr>
              <a:t>Logistic Regression Models with One Predictor</a:t>
            </a:r>
          </a:p>
        </p:txBody>
      </p:sp>
      <p:sp>
        <p:nvSpPr>
          <p:cNvPr id="2" name="TextBox 1"/>
          <p:cNvSpPr txBox="1"/>
          <p:nvPr/>
        </p:nvSpPr>
        <p:spPr>
          <a:xfrm>
            <a:off x="182880" y="3776472"/>
            <a:ext cx="8750808" cy="2554545"/>
          </a:xfrm>
          <a:prstGeom prst="rect">
            <a:avLst/>
          </a:prstGeom>
          <a:noFill/>
        </p:spPr>
        <p:txBody>
          <a:bodyPr wrap="square" rtlCol="0">
            <a:spAutoFit/>
          </a:bodyPr>
          <a:lstStyle/>
          <a:p>
            <a:pPr marL="457200" indent="-457200">
              <a:buFont typeface="Wingdings" panose="05000000000000000000" pitchFamily="2" charset="2"/>
              <a:buChar char="§"/>
            </a:pPr>
            <a:r>
              <a:rPr lang="en-US" sz="3200" dirty="0"/>
              <a:t>Modeling the Probability of Loan Acceptance</a:t>
            </a:r>
          </a:p>
          <a:p>
            <a:pPr marL="457200" indent="-457200">
              <a:buFont typeface="Wingdings" panose="05000000000000000000" pitchFamily="2" charset="2"/>
              <a:buChar char="§"/>
            </a:pPr>
            <a:r>
              <a:rPr lang="en-US" sz="3200" dirty="0"/>
              <a:t>Interpretation of Parameters: Odds and Odds Ratios</a:t>
            </a:r>
          </a:p>
          <a:p>
            <a:pPr marL="457200" indent="-457200">
              <a:buFont typeface="Wingdings" panose="05000000000000000000" pitchFamily="2" charset="2"/>
              <a:buChar char="§"/>
            </a:pPr>
            <a:r>
              <a:rPr lang="en-US" sz="3200" dirty="0"/>
              <a:t>Confusion Matrix and ROC Curve</a:t>
            </a:r>
          </a:p>
          <a:p>
            <a:pPr marL="457200" indent="-457200">
              <a:buFont typeface="Wingdings" panose="05000000000000000000" pitchFamily="2" charset="2"/>
              <a:buChar char="§"/>
            </a:pPr>
            <a:endParaRPr lang="en-US" sz="3200" dirty="0"/>
          </a:p>
        </p:txBody>
      </p:sp>
      <p:sp>
        <p:nvSpPr>
          <p:cNvPr id="7" name="Subtitle 2"/>
          <p:cNvSpPr txBox="1">
            <a:spLocks/>
          </p:cNvSpPr>
          <p:nvPr/>
        </p:nvSpPr>
        <p:spPr>
          <a:xfrm>
            <a:off x="566928" y="6331017"/>
            <a:ext cx="6400800" cy="3200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latin typeface="Arial" panose="020B0604020202020204" pitchFamily="34" charset="0"/>
                <a:cs typeface="Arial" panose="020B0604020202020204" pitchFamily="34" charset="0"/>
              </a:rPr>
              <a:t>Slides based on slides by </a:t>
            </a:r>
            <a:r>
              <a:rPr lang="en-US" sz="1600" dirty="0" err="1" smtClean="0">
                <a:latin typeface="Arial" panose="020B0604020202020204" pitchFamily="34" charset="0"/>
                <a:cs typeface="Arial" panose="020B0604020202020204" pitchFamily="34" charset="0"/>
              </a:rPr>
              <a:t>Shmueli</a:t>
            </a:r>
            <a:r>
              <a:rPr lang="en-US" sz="1600" dirty="0" smtClean="0">
                <a:latin typeface="Arial" panose="020B0604020202020204" pitchFamily="34" charset="0"/>
                <a:cs typeface="Arial" panose="020B0604020202020204" pitchFamily="34" charset="0"/>
              </a:rPr>
              <a:t>, Patel and Bruce (2010)</a:t>
            </a:r>
          </a:p>
          <a:p>
            <a:endParaRPr lang="en-US" dirty="0"/>
          </a:p>
        </p:txBody>
      </p:sp>
    </p:spTree>
    <p:extLst>
      <p:ext uri="{BB962C8B-B14F-4D97-AF65-F5344CB8AC3E}">
        <p14:creationId xmlns:p14="http://schemas.microsoft.com/office/powerpoint/2010/main" val="5464161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smtClean="0"/>
              <a:t>Universal Bank (1 Predictor)</a:t>
            </a:r>
            <a:endParaRPr lang="en-US" i="1" dirty="0"/>
          </a:p>
        </p:txBody>
      </p:sp>
      <p:sp>
        <p:nvSpPr>
          <p:cNvPr id="3" name="Content Placeholder 2"/>
          <p:cNvSpPr>
            <a:spLocks noGrp="1"/>
          </p:cNvSpPr>
          <p:nvPr>
            <p:ph idx="1"/>
          </p:nvPr>
        </p:nvSpPr>
        <p:spPr>
          <a:xfrm>
            <a:off x="457200" y="990600"/>
            <a:ext cx="8229600" cy="5715000"/>
          </a:xfrm>
        </p:spPr>
        <p:txBody>
          <a:bodyPr>
            <a:normAutofit lnSpcReduction="10000"/>
          </a:bodyPr>
          <a:lstStyle/>
          <a:p>
            <a:r>
              <a:rPr lang="en-US" sz="1800" dirty="0"/>
              <a:t>Universal Bank is a relatively young bank that has already developed itself as a brand name in consumer banking. The bank is trying to expand its customer base, and has recently conducted a comprehensive study to understand </a:t>
            </a:r>
            <a:r>
              <a:rPr lang="en-US" sz="1800" b="1" dirty="0">
                <a:solidFill>
                  <a:schemeClr val="accent1">
                    <a:lumMod val="50000"/>
                  </a:schemeClr>
                </a:solidFill>
              </a:rPr>
              <a:t>what combinations of factors make a loan-seeker more likely to accept a personal loan </a:t>
            </a:r>
            <a:r>
              <a:rPr lang="en-US" sz="1800" dirty="0"/>
              <a:t>that the bank offers. The bank’s dataset includes data on </a:t>
            </a:r>
            <a:r>
              <a:rPr lang="en-US" sz="1800" b="1" dirty="0"/>
              <a:t>5,000 loan-seekers </a:t>
            </a:r>
            <a:r>
              <a:rPr lang="en-US" sz="1800" dirty="0"/>
              <a:t>that were offered the loan. </a:t>
            </a:r>
            <a:r>
              <a:rPr lang="en-US" sz="1800" dirty="0" smtClean="0"/>
              <a:t>A sample from the data is displayed below.</a:t>
            </a:r>
          </a:p>
          <a:p>
            <a:endParaRPr lang="en-US" sz="1800" dirty="0" smtClean="0"/>
          </a:p>
          <a:p>
            <a:endParaRPr lang="en-US" sz="1800" dirty="0" smtClean="0"/>
          </a:p>
          <a:p>
            <a:endParaRPr lang="en-US" sz="1800" dirty="0"/>
          </a:p>
          <a:p>
            <a:endParaRPr lang="en-US" sz="1800" dirty="0" smtClean="0"/>
          </a:p>
          <a:p>
            <a:endParaRPr lang="en-US" sz="1800" dirty="0" smtClean="0"/>
          </a:p>
          <a:p>
            <a:endParaRPr lang="en-US" sz="1800" dirty="0"/>
          </a:p>
          <a:p>
            <a:endParaRPr lang="en-US" sz="1800" dirty="0" smtClean="0"/>
          </a:p>
          <a:p>
            <a:endParaRPr lang="en-US" sz="1800" dirty="0" smtClean="0"/>
          </a:p>
          <a:p>
            <a:endParaRPr lang="en-US" sz="1800" dirty="0" smtClean="0"/>
          </a:p>
          <a:p>
            <a:r>
              <a:rPr lang="en-US" sz="1800" dirty="0" smtClean="0"/>
              <a:t>You </a:t>
            </a:r>
            <a:r>
              <a:rPr lang="en-US" sz="1800" dirty="0"/>
              <a:t>are the head of the data analytics division at the Universal </a:t>
            </a:r>
            <a:r>
              <a:rPr lang="en-US" sz="1800" dirty="0" smtClean="0"/>
              <a:t>Bank. You have delegated your staff </a:t>
            </a:r>
            <a:r>
              <a:rPr lang="en-US" sz="1800" b="1" dirty="0" smtClean="0"/>
              <a:t>to find out the relationship (if any) between the income of the loan-seeker and the likelihood that he/she will in fact accept the loan.</a:t>
            </a:r>
            <a:r>
              <a:rPr lang="en-US" sz="1800" dirty="0" smtClean="0"/>
              <a:t> </a:t>
            </a:r>
            <a:endParaRPr lang="en-US" sz="16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762992"/>
            <a:ext cx="4114800" cy="264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957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Bank </a:t>
            </a:r>
            <a:r>
              <a:rPr lang="en-US" dirty="0"/>
              <a:t>(1 Predictor)</a:t>
            </a:r>
            <a:endParaRPr lang="en-US" i="1" dirty="0"/>
          </a:p>
        </p:txBody>
      </p:sp>
      <p:sp>
        <p:nvSpPr>
          <p:cNvPr id="3" name="Content Placeholder 2"/>
          <p:cNvSpPr>
            <a:spLocks noGrp="1"/>
          </p:cNvSpPr>
          <p:nvPr>
            <p:ph idx="1"/>
          </p:nvPr>
        </p:nvSpPr>
        <p:spPr>
          <a:xfrm>
            <a:off x="457200" y="1295400"/>
            <a:ext cx="8229600" cy="5105400"/>
          </a:xfrm>
        </p:spPr>
        <p:txBody>
          <a:bodyPr>
            <a:normAutofit fontScale="62500" lnSpcReduction="20000"/>
          </a:bodyPr>
          <a:lstStyle/>
          <a:p>
            <a:r>
              <a:rPr lang="en-US" dirty="0"/>
              <a:t>The scatter plot of the probability of </a:t>
            </a:r>
            <a:r>
              <a:rPr lang="en-US" dirty="0" smtClean="0"/>
              <a:t>loan acceptance versus </a:t>
            </a:r>
            <a:r>
              <a:rPr lang="en-US" dirty="0"/>
              <a:t>the </a:t>
            </a:r>
            <a:r>
              <a:rPr lang="en-US" dirty="0" smtClean="0"/>
              <a:t>income for each of the 5,000 loan seekers in Universal Bank’s database is depicted below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Fit a simple linear regression (manually ballpark) to these data.</a:t>
            </a:r>
          </a:p>
          <a:p>
            <a:pPr lvl="1"/>
            <a:r>
              <a:rPr lang="en-US" dirty="0" smtClean="0"/>
              <a:t>Do you think it is a good fit? Why or why not?</a:t>
            </a:r>
          </a:p>
          <a:p>
            <a:pPr lvl="1"/>
            <a:r>
              <a:rPr lang="en-US" dirty="0" smtClean="0"/>
              <a:t>Suppose a new loan-seeker walks into a bank with an income of 300,000. What would your linear regression model predict as the likelihood that he/she accepts the loan?</a:t>
            </a:r>
            <a:endParaRPr lang="en-US" dirty="0"/>
          </a:p>
          <a:p>
            <a:pPr lvl="1"/>
            <a:endParaRPr lang="en-US" dirty="0"/>
          </a:p>
        </p:txBody>
      </p:sp>
      <p:sp>
        <p:nvSpPr>
          <p:cNvPr id="4" name="TextBox 3"/>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pic>
        <p:nvPicPr>
          <p:cNvPr id="2053"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5974" r="4001" b="4309"/>
          <a:stretch/>
        </p:blipFill>
        <p:spPr bwMode="auto">
          <a:xfrm>
            <a:off x="2286000" y="1981200"/>
            <a:ext cx="4736451" cy="2951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11980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658" y="72519"/>
            <a:ext cx="7886700" cy="951610"/>
          </a:xfrm>
        </p:spPr>
        <p:txBody>
          <a:bodyPr/>
          <a:lstStyle/>
          <a:p>
            <a:r>
              <a:rPr lang="en-US" dirty="0" smtClean="0"/>
              <a:t>Logistic Regression</a:t>
            </a:r>
            <a:endParaRPr lang="en-US" dirty="0"/>
          </a:p>
        </p:txBody>
      </p:sp>
      <p:sp>
        <p:nvSpPr>
          <p:cNvPr id="3" name="Content Placeholder 2"/>
          <p:cNvSpPr>
            <a:spLocks noGrp="1"/>
          </p:cNvSpPr>
          <p:nvPr>
            <p:ph idx="1"/>
          </p:nvPr>
        </p:nvSpPr>
        <p:spPr>
          <a:xfrm>
            <a:off x="457200" y="1219200"/>
            <a:ext cx="8229600" cy="4906963"/>
          </a:xfrm>
        </p:spPr>
        <p:txBody>
          <a:bodyPr>
            <a:normAutofit fontScale="85000" lnSpcReduction="10000"/>
          </a:bodyPr>
          <a:lstStyle/>
          <a:p>
            <a:r>
              <a:rPr lang="en-US" sz="1800" dirty="0" smtClean="0"/>
              <a:t>As we saw, in case the variable being modeled (the outcome) is </a:t>
            </a:r>
            <a:r>
              <a:rPr lang="en-US" sz="1800" b="1" dirty="0" smtClean="0"/>
              <a:t>a probability of a categorical variable</a:t>
            </a:r>
            <a:r>
              <a:rPr lang="en-US" sz="1800" dirty="0" smtClean="0"/>
              <a:t>, the linear regression models are </a:t>
            </a:r>
            <a:r>
              <a:rPr lang="en-US" sz="1800" b="1" dirty="0" smtClean="0"/>
              <a:t>inappropriate</a:t>
            </a:r>
            <a:r>
              <a:rPr lang="en-US" sz="1800" dirty="0" smtClean="0"/>
              <a:t>.</a:t>
            </a:r>
          </a:p>
          <a:p>
            <a:endParaRPr lang="en-US" sz="1800" dirty="0"/>
          </a:p>
          <a:p>
            <a:r>
              <a:rPr lang="en-US" sz="1800" b="1" dirty="0" smtClean="0"/>
              <a:t>Logistic regression</a:t>
            </a:r>
            <a:r>
              <a:rPr lang="en-US" sz="1800" dirty="0" smtClean="0"/>
              <a:t>, on the other hand, offers an effective model to be fit to data that are proportions/probabilities of a certain categorical variable. </a:t>
            </a:r>
          </a:p>
          <a:p>
            <a:endParaRPr lang="en-US" sz="1800" dirty="0"/>
          </a:p>
          <a:p>
            <a:r>
              <a:rPr lang="en-US" sz="1800" dirty="0" smtClean="0"/>
              <a:t>In this course we will consider only binary categorical variables, but in general, logistic regression handles multi-level variables as well. </a:t>
            </a:r>
          </a:p>
          <a:p>
            <a:endParaRPr lang="en-US" sz="1800" dirty="0"/>
          </a:p>
          <a:p>
            <a:r>
              <a:rPr lang="en-US" sz="1800" dirty="0" smtClean="0"/>
              <a:t>The binary variable in logistic regression context will be denoted by Y, which will take 2 values: 1 and 0. </a:t>
            </a:r>
            <a:r>
              <a:rPr lang="en-US" sz="1800" dirty="0"/>
              <a:t>In our example the </a:t>
            </a:r>
            <a:r>
              <a:rPr lang="en-US" sz="1800" dirty="0" smtClean="0"/>
              <a:t>binary variable </a:t>
            </a:r>
            <a:r>
              <a:rPr lang="en-US" sz="1800" dirty="0"/>
              <a:t>was whether or not a </a:t>
            </a:r>
            <a:r>
              <a:rPr lang="en-US" sz="1800" dirty="0" smtClean="0"/>
              <a:t>loan-seeker will accept the loan offered by the bank (Y=1 </a:t>
            </a:r>
            <a:r>
              <a:rPr lang="en-US" sz="1800" dirty="0"/>
              <a:t>if </a:t>
            </a:r>
            <a:r>
              <a:rPr lang="en-US" sz="1800" dirty="0" smtClean="0"/>
              <a:t>accepts and </a:t>
            </a:r>
            <a:r>
              <a:rPr lang="en-US" sz="1800" dirty="0"/>
              <a:t>Y=0 otherwise). </a:t>
            </a:r>
            <a:endParaRPr lang="en-US" sz="1800" dirty="0" smtClean="0"/>
          </a:p>
          <a:p>
            <a:endParaRPr lang="en-US" sz="1800" dirty="0" smtClean="0"/>
          </a:p>
          <a:p>
            <a:r>
              <a:rPr lang="en-US" sz="1800" dirty="0" smtClean="0"/>
              <a:t>In logistic regression, </a:t>
            </a:r>
            <a:r>
              <a:rPr lang="en-US" sz="1800" b="1" dirty="0" smtClean="0"/>
              <a:t>the event</a:t>
            </a:r>
            <a:r>
              <a:rPr lang="en-US" sz="1800" dirty="0" smtClean="0"/>
              <a:t>, the probability of which </a:t>
            </a:r>
            <a:r>
              <a:rPr lang="en-US" sz="1800" b="1" dirty="0" smtClean="0"/>
              <a:t>we are modeling </a:t>
            </a:r>
            <a:r>
              <a:rPr lang="en-US" sz="1800" dirty="0" smtClean="0"/>
              <a:t>is referred to as the </a:t>
            </a:r>
            <a:r>
              <a:rPr lang="en-US" sz="1800" b="1" dirty="0" smtClean="0"/>
              <a:t>“success” </a:t>
            </a:r>
            <a:r>
              <a:rPr lang="en-US" sz="1800" dirty="0" smtClean="0"/>
              <a:t>event. So here, since we are modeling the probably of accepting the loan (Y=1), then the acceptance of the loan is considered as the “success”.</a:t>
            </a:r>
          </a:p>
          <a:p>
            <a:endParaRPr lang="en-US" sz="1800" dirty="0"/>
          </a:p>
          <a:p>
            <a:r>
              <a:rPr lang="en-US" sz="1800" dirty="0" smtClean="0"/>
              <a:t>So, in the cases similar to the Universal Bank example when there is just 1 predictor (</a:t>
            </a:r>
            <a:r>
              <a:rPr lang="en-US" sz="1800" i="1" dirty="0" smtClean="0"/>
              <a:t>x</a:t>
            </a:r>
            <a:r>
              <a:rPr lang="en-US" sz="1800" dirty="0" smtClean="0"/>
              <a:t>), what is being modeled in logistic regression is the probability of “success” </a:t>
            </a:r>
            <a:r>
              <a:rPr lang="en-US" sz="1800" b="1" dirty="0" smtClean="0"/>
              <a:t>given</a:t>
            </a:r>
            <a:r>
              <a:rPr lang="en-US" sz="1800" dirty="0" smtClean="0"/>
              <a:t> the value of the predictor, namely:</a:t>
            </a:r>
            <a:endParaRPr lang="en-US" sz="1800" dirty="0"/>
          </a:p>
          <a:p>
            <a:endParaRPr lang="en-US" sz="1800" dirty="0"/>
          </a:p>
          <a:p>
            <a:endParaRPr lang="en-US" sz="1800" dirty="0" smtClean="0"/>
          </a:p>
          <a:p>
            <a:endParaRPr lang="en-US" sz="1800" dirty="0" smtClean="0"/>
          </a:p>
        </p:txBody>
      </p:sp>
      <mc:AlternateContent xmlns:mc="http://schemas.openxmlformats.org/markup-compatibility/2006" xmlns:a14="http://schemas.microsoft.com/office/drawing/2010/main">
        <mc:Choice Requires="a14">
          <p:sp>
            <p:nvSpPr>
              <p:cNvPr id="6" name="Rectangle 5"/>
              <p:cNvSpPr/>
              <p:nvPr/>
            </p:nvSpPr>
            <p:spPr>
              <a:xfrm>
                <a:off x="3581400" y="6096000"/>
                <a:ext cx="254403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a:rPr>
                        <m:t>𝑃</m:t>
                      </m:r>
                      <m:r>
                        <a:rPr lang="en-US" sz="1600" b="0" i="1" smtClean="0">
                          <a:latin typeface="Cambria Math"/>
                        </a:rPr>
                        <m:t>𝑟𝑜𝑏𝑎𝑏𝑖𝑙𝑖𝑡𝑦</m:t>
                      </m:r>
                      <m:d>
                        <m:dPr>
                          <m:ctrlPr>
                            <a:rPr lang="en-US" sz="1600" i="1">
                              <a:latin typeface="Cambria Math" panose="02040503050406030204" pitchFamily="18" charset="0"/>
                            </a:rPr>
                          </m:ctrlPr>
                        </m:dPr>
                        <m:e>
                          <m:r>
                            <a:rPr lang="en-US" sz="1600" b="0" i="1" smtClean="0">
                              <a:latin typeface="Cambria Math"/>
                            </a:rPr>
                            <m:t>"</m:t>
                          </m:r>
                          <m:r>
                            <a:rPr lang="en-US" sz="1600" b="0" i="1" smtClean="0">
                              <a:latin typeface="Cambria Math"/>
                            </a:rPr>
                            <m:t>𝑠𝑢𝑐𝑐𝑒𝑠𝑠</m:t>
                          </m:r>
                          <m:r>
                            <a:rPr lang="en-US" sz="1600" b="0" i="1" smtClean="0">
                              <a:latin typeface="Cambria Math"/>
                            </a:rPr>
                            <m:t>"</m:t>
                          </m:r>
                        </m:e>
                        <m:e>
                          <m:r>
                            <a:rPr lang="en-US" sz="1600" b="0" i="1" smtClean="0">
                              <a:latin typeface="Cambria Math"/>
                            </a:rPr>
                            <m:t>𝑥</m:t>
                          </m:r>
                          <m:r>
                            <a:rPr lang="en-US" sz="1600" i="1" smtClean="0">
                              <a:latin typeface="Cambria Math"/>
                            </a:rPr>
                            <m:t> </m:t>
                          </m:r>
                        </m:e>
                      </m:d>
                    </m:oMath>
                  </m:oMathPara>
                </a14:m>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3581400" y="6096000"/>
                <a:ext cx="2544030" cy="338554"/>
              </a:xfrm>
              <a:prstGeom prst="rect">
                <a:avLst/>
              </a:prstGeom>
              <a:blipFill rotWithShape="1">
                <a:blip r:embed="rId2"/>
                <a:stretch>
                  <a:fillRect b="-8929"/>
                </a:stretch>
              </a:blipFill>
            </p:spPr>
            <p:txBody>
              <a:bodyPr/>
              <a:lstStyle/>
              <a:p>
                <a:r>
                  <a:rPr lang="en-US">
                    <a:noFill/>
                  </a:rPr>
                  <a:t> </a:t>
                </a:r>
              </a:p>
            </p:txBody>
          </p:sp>
        </mc:Fallback>
      </mc:AlternateContent>
      <p:sp>
        <p:nvSpPr>
          <p:cNvPr id="7" name="Rectangle 6"/>
          <p:cNvSpPr/>
          <p:nvPr/>
        </p:nvSpPr>
        <p:spPr>
          <a:xfrm>
            <a:off x="3551970" y="6096000"/>
            <a:ext cx="2544030" cy="338554"/>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93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smtClean="0">
                <a:solidFill>
                  <a:srgbClr val="FF0000"/>
                </a:solidFill>
              </a:rPr>
              <a:t>Problems</a:t>
            </a:r>
            <a:endParaRPr lang="en-US" sz="6000" b="1" dirty="0">
              <a:solidFill>
                <a:srgbClr val="FF0000"/>
              </a:solidFill>
            </a:endParaRPr>
          </a:p>
        </p:txBody>
      </p:sp>
      <p:sp>
        <p:nvSpPr>
          <p:cNvPr id="3" name="Content Placeholder 2"/>
          <p:cNvSpPr>
            <a:spLocks noGrp="1"/>
          </p:cNvSpPr>
          <p:nvPr>
            <p:ph idx="1"/>
          </p:nvPr>
        </p:nvSpPr>
        <p:spPr/>
        <p:txBody>
          <a:bodyPr/>
          <a:lstStyle/>
          <a:p>
            <a:r>
              <a:rPr lang="en-US" dirty="0" smtClean="0"/>
              <a:t>The regression line </a:t>
            </a:r>
            <a:r>
              <a:rPr lang="en-US" dirty="0">
                <a:sym typeface="Symbol" pitchFamily="18" charset="2"/>
              </a:rPr>
              <a:t></a:t>
            </a:r>
            <a:r>
              <a:rPr lang="en-US" baseline="-25000" dirty="0">
                <a:sym typeface="Symbol" pitchFamily="18" charset="2"/>
              </a:rPr>
              <a:t>0</a:t>
            </a:r>
            <a:r>
              <a:rPr lang="en-US" dirty="0"/>
              <a:t>+</a:t>
            </a:r>
            <a:r>
              <a:rPr lang="en-US" dirty="0">
                <a:sym typeface="Symbol" pitchFamily="18" charset="2"/>
              </a:rPr>
              <a:t></a:t>
            </a:r>
            <a:r>
              <a:rPr lang="en-US" baseline="-25000" dirty="0">
                <a:sym typeface="Symbol" pitchFamily="18" charset="2"/>
              </a:rPr>
              <a:t>1</a:t>
            </a:r>
            <a:r>
              <a:rPr lang="en-US" dirty="0"/>
              <a:t>X </a:t>
            </a:r>
            <a:r>
              <a:rPr lang="en-US" dirty="0" smtClean="0"/>
              <a:t>can take on any value between negative and positive infinity</a:t>
            </a:r>
          </a:p>
          <a:p>
            <a:endParaRPr lang="en-US" dirty="0" smtClean="0"/>
          </a:p>
          <a:p>
            <a:r>
              <a:rPr lang="en-US" dirty="0" smtClean="0"/>
              <a:t>In the orange juice classification problem, Y can only take on two possible values: 0 or 1.</a:t>
            </a:r>
          </a:p>
          <a:p>
            <a:endParaRPr lang="en-US" dirty="0" smtClean="0"/>
          </a:p>
          <a:p>
            <a:r>
              <a:rPr lang="en-US" dirty="0" smtClean="0"/>
              <a:t>Therefore the regression line almost always predicts the wrong value for Y in classification problems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6</a:t>
            </a:fld>
            <a:endParaRPr lang="en-US"/>
          </a:p>
        </p:txBody>
      </p:sp>
    </p:spTree>
    <p:extLst>
      <p:ext uri="{BB962C8B-B14F-4D97-AF65-F5344CB8AC3E}">
        <p14:creationId xmlns:p14="http://schemas.microsoft.com/office/powerpoint/2010/main" val="2946933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802" y="90806"/>
            <a:ext cx="7886700" cy="1325563"/>
          </a:xfrm>
        </p:spPr>
        <p:txBody>
          <a:bodyPr/>
          <a:lstStyle/>
          <a:p>
            <a:r>
              <a:rPr lang="en-US" dirty="0" smtClean="0"/>
              <a:t>Logistic Response Function</a:t>
            </a:r>
            <a:endParaRPr lang="en-US" dirty="0"/>
          </a:p>
        </p:txBody>
      </p:sp>
      <p:sp>
        <p:nvSpPr>
          <p:cNvPr id="3" name="Content Placeholder 2"/>
          <p:cNvSpPr>
            <a:spLocks noGrp="1"/>
          </p:cNvSpPr>
          <p:nvPr>
            <p:ph idx="1"/>
          </p:nvPr>
        </p:nvSpPr>
        <p:spPr>
          <a:xfrm>
            <a:off x="381000" y="1219200"/>
            <a:ext cx="8305800" cy="4906963"/>
          </a:xfrm>
        </p:spPr>
        <p:txBody>
          <a:bodyPr>
            <a:normAutofit/>
          </a:bodyPr>
          <a:lstStyle/>
          <a:p>
            <a:r>
              <a:rPr lang="en-US" sz="1800" dirty="0" smtClean="0"/>
              <a:t>Here is what the </a:t>
            </a:r>
            <a:r>
              <a:rPr lang="en-US" sz="1800" b="1" dirty="0" smtClean="0"/>
              <a:t>logistic model </a:t>
            </a:r>
            <a:r>
              <a:rPr lang="en-US" sz="1800" dirty="0" smtClean="0"/>
              <a:t>looks like, when there is only 1 predictor, similar to the example we considered for Universal Bank.</a:t>
            </a:r>
          </a:p>
          <a:p>
            <a:endParaRPr lang="en-US" dirty="0"/>
          </a:p>
          <a:p>
            <a:endParaRPr lang="en-US" dirty="0" smtClean="0"/>
          </a:p>
          <a:p>
            <a:endParaRPr lang="en-US" dirty="0"/>
          </a:p>
          <a:p>
            <a:endParaRPr lang="en-US" sz="1800" dirty="0" smtClean="0"/>
          </a:p>
          <a:p>
            <a:r>
              <a:rPr lang="en-US" sz="1800" dirty="0" smtClean="0"/>
              <a:t>So we see that rather </a:t>
            </a:r>
            <a:r>
              <a:rPr lang="en-US" sz="1800" dirty="0"/>
              <a:t>than modeling with a linear function, logistic regression model uses </a:t>
            </a:r>
            <a:r>
              <a:rPr lang="en-US" sz="1800" dirty="0" smtClean="0"/>
              <a:t>an S-shaped </a:t>
            </a:r>
            <a:r>
              <a:rPr lang="en-US" sz="1800" dirty="0"/>
              <a:t>non-linear function to model the relationship between the probability and the </a:t>
            </a:r>
            <a:r>
              <a:rPr lang="en-US" sz="1800" dirty="0" smtClean="0"/>
              <a:t>predictor.</a:t>
            </a:r>
            <a:endParaRPr lang="en-US" sz="1800" dirty="0"/>
          </a:p>
          <a:p>
            <a:endParaRPr lang="en-US" sz="1800" dirty="0"/>
          </a:p>
        </p:txBody>
      </p:sp>
      <mc:AlternateContent xmlns:mc="http://schemas.openxmlformats.org/markup-compatibility/2006" xmlns:a14="http://schemas.microsoft.com/office/drawing/2010/main">
        <mc:Choice Requires="a14">
          <p:sp>
            <p:nvSpPr>
              <p:cNvPr id="4" name="Rectangle 3"/>
              <p:cNvSpPr/>
              <p:nvPr/>
            </p:nvSpPr>
            <p:spPr>
              <a:xfrm>
                <a:off x="3366038" y="2390205"/>
                <a:ext cx="3119637" cy="505395"/>
              </a:xfrm>
              <a:prstGeom prst="rect">
                <a:avLst/>
              </a:prstGeom>
            </p:spPr>
            <p:txBody>
              <a:bodyPr wrap="none">
                <a:spAutoFit/>
              </a:bodyPr>
              <a:lstStyle/>
              <a:p>
                <a:r>
                  <a:rPr lang="en-US" dirty="0" smtClean="0"/>
                  <a:t>P(Y=1|</a:t>
                </a:r>
                <a14:m>
                  <m:oMath xmlns:m="http://schemas.openxmlformats.org/officeDocument/2006/math">
                    <m:r>
                      <a:rPr lang="en-US" i="1">
                        <a:latin typeface="Cambria Math"/>
                      </a:rPr>
                      <m:t>𝑥</m:t>
                    </m:r>
                  </m:oMath>
                </a14:m>
                <a:r>
                  <a:rPr lang="en-US" dirty="0" smtClean="0"/>
                  <a:t>) ≡ </a:t>
                </a:r>
                <a14:m>
                  <m:oMath xmlns:m="http://schemas.openxmlformats.org/officeDocument/2006/math">
                    <m:r>
                      <a:rPr lang="en-US" i="1">
                        <a:latin typeface="Cambria Math"/>
                      </a:rPr>
                      <m:t>𝑝</m:t>
                    </m:r>
                    <m:r>
                      <a:rPr lang="en-US" i="1">
                        <a:latin typeface="Cambria Math"/>
                      </a:rPr>
                      <m:t>(</m:t>
                    </m:r>
                    <m:r>
                      <a:rPr lang="en-US" i="1">
                        <a:latin typeface="Cambria Math"/>
                      </a:rPr>
                      <m:t>𝑥</m:t>
                    </m:r>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1+ </m:t>
                        </m:r>
                        <m:sSup>
                          <m:sSupPr>
                            <m:ctrlPr>
                              <a:rPr lang="en-US" i="1">
                                <a:latin typeface="Cambria Math" panose="02040503050406030204" pitchFamily="18" charset="0"/>
                              </a:rPr>
                            </m:ctrlPr>
                          </m:sSupPr>
                          <m:e>
                            <m:r>
                              <a:rPr lang="en-US" i="1">
                                <a:latin typeface="Cambria Math"/>
                              </a:rPr>
                              <m:t>𝑒</m:t>
                            </m:r>
                          </m:e>
                          <m:sup>
                            <m:r>
                              <a:rPr lang="en-US" i="1">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1</m:t>
                                </m:r>
                              </m:sub>
                            </m:sSub>
                            <m:r>
                              <a:rPr lang="en-US" i="1">
                                <a:latin typeface="Cambria Math"/>
                              </a:rPr>
                              <m:t>𝑥</m:t>
                            </m:r>
                            <m:r>
                              <a:rPr lang="en-US" i="1">
                                <a:latin typeface="Cambria Math"/>
                              </a:rPr>
                              <m:t>)</m:t>
                            </m:r>
                          </m:sup>
                        </m:sSup>
                      </m:den>
                    </m:f>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366038" y="2390205"/>
                <a:ext cx="3119637" cy="505395"/>
              </a:xfrm>
              <a:prstGeom prst="rect">
                <a:avLst/>
              </a:prstGeom>
              <a:blipFill rotWithShape="1">
                <a:blip r:embed="rId3"/>
                <a:stretch>
                  <a:fillRect l="-1563" b="-4819"/>
                </a:stretch>
              </a:blipFill>
            </p:spPr>
            <p:txBody>
              <a:bodyPr/>
              <a:lstStyle/>
              <a:p>
                <a:r>
                  <a:rPr lang="en-US">
                    <a:noFill/>
                  </a:rPr>
                  <a:t> </a:t>
                </a:r>
              </a:p>
            </p:txBody>
          </p:sp>
        </mc:Fallback>
      </mc:AlternateContent>
      <p:sp>
        <p:nvSpPr>
          <p:cNvPr id="5" name="Rectangle 4"/>
          <p:cNvSpPr/>
          <p:nvPr/>
        </p:nvSpPr>
        <p:spPr>
          <a:xfrm>
            <a:off x="3276600" y="2291938"/>
            <a:ext cx="3318645" cy="756062"/>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3320" y="4407407"/>
            <a:ext cx="3675888" cy="2450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32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354" y="0"/>
            <a:ext cx="7886700" cy="1325563"/>
          </a:xfrm>
        </p:spPr>
        <p:txBody>
          <a:bodyPr>
            <a:normAutofit/>
          </a:bodyPr>
          <a:lstStyle/>
          <a:p>
            <a:r>
              <a:rPr lang="en-US" sz="3600" dirty="0" smtClean="0"/>
              <a:t>Logistic Model for Universal Bank (1 Predictor) </a:t>
            </a:r>
            <a:endParaRPr lang="en-US" sz="3600" dirty="0"/>
          </a:p>
        </p:txBody>
      </p:sp>
      <p:sp>
        <p:nvSpPr>
          <p:cNvPr id="3" name="Content Placeholder 2"/>
          <p:cNvSpPr>
            <a:spLocks noGrp="1"/>
          </p:cNvSpPr>
          <p:nvPr>
            <p:ph idx="1"/>
          </p:nvPr>
        </p:nvSpPr>
        <p:spPr>
          <a:xfrm>
            <a:off x="457200" y="1295400"/>
            <a:ext cx="8229600" cy="4830763"/>
          </a:xfrm>
        </p:spPr>
        <p:txBody>
          <a:bodyPr/>
          <a:lstStyle/>
          <a:p>
            <a:r>
              <a:rPr lang="en-US" sz="1700" dirty="0" smtClean="0"/>
              <a:t>Similar to linear regression, the unknown parameters in the logistic model </a:t>
            </a:r>
            <a:r>
              <a:rPr lang="el-GR" sz="1700" dirty="0"/>
              <a:t>β</a:t>
            </a:r>
            <a:r>
              <a:rPr lang="en-US" sz="1700" dirty="0" smtClean="0"/>
              <a:t>0</a:t>
            </a:r>
            <a:r>
              <a:rPr lang="en-US" sz="1700" dirty="0"/>
              <a:t> </a:t>
            </a:r>
            <a:r>
              <a:rPr lang="en-US" sz="1700" dirty="0" smtClean="0"/>
              <a:t>and </a:t>
            </a:r>
            <a:r>
              <a:rPr lang="el-GR" sz="1700" dirty="0"/>
              <a:t>β</a:t>
            </a:r>
            <a:r>
              <a:rPr lang="en-US" sz="1700" dirty="0" smtClean="0"/>
              <a:t>1</a:t>
            </a:r>
            <a:r>
              <a:rPr lang="en-US" sz="1700" dirty="0"/>
              <a:t> </a:t>
            </a:r>
            <a:r>
              <a:rPr lang="en-US" sz="1700" dirty="0" smtClean="0"/>
              <a:t>need to be estimated from the data.  In </a:t>
            </a:r>
            <a:r>
              <a:rPr lang="en-US" sz="1700" b="1" dirty="0" smtClean="0"/>
              <a:t>RStudio,</a:t>
            </a:r>
            <a:r>
              <a:rPr lang="en-US" sz="1700" dirty="0" smtClean="0"/>
              <a:t> the estimation is carried out using the </a:t>
            </a:r>
            <a:r>
              <a:rPr lang="en-US" sz="1700" b="1" i="1" dirty="0" smtClean="0"/>
              <a:t>maximum likelihood</a:t>
            </a:r>
            <a:r>
              <a:rPr lang="en-US" sz="1700" b="1" dirty="0" smtClean="0"/>
              <a:t> method</a:t>
            </a:r>
            <a:r>
              <a:rPr lang="en-US" sz="1700" dirty="0" smtClean="0"/>
              <a:t>.</a:t>
            </a:r>
          </a:p>
          <a:p>
            <a:r>
              <a:rPr lang="en-US" sz="1700" dirty="0" smtClean="0"/>
              <a:t>Prior to fitting the model,  the data were split into </a:t>
            </a:r>
            <a:r>
              <a:rPr lang="en-US" sz="1700" b="1" dirty="0" smtClean="0"/>
              <a:t>80% training set and 20% testing set</a:t>
            </a:r>
            <a:r>
              <a:rPr lang="en-US" sz="1700" dirty="0" smtClean="0"/>
              <a:t>, and only the training set was used for fitting the model. Below is the curve of the logistic response function fitted to the training data. One can immediately notice (visually) that it fits better than the simple linear regression model.</a:t>
            </a:r>
          </a:p>
          <a:p>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016" y="3200400"/>
            <a:ext cx="54864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305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066" y="-16171"/>
            <a:ext cx="7886700" cy="894578"/>
          </a:xfrm>
        </p:spPr>
        <p:txBody>
          <a:bodyPr>
            <a:normAutofit/>
          </a:bodyPr>
          <a:lstStyle/>
          <a:p>
            <a:r>
              <a:rPr lang="en-US" sz="3200" dirty="0"/>
              <a:t>Logistic Model for Universal Bank (1 Predictor) </a:t>
            </a:r>
          </a:p>
        </p:txBody>
      </p:sp>
      <p:sp>
        <p:nvSpPr>
          <p:cNvPr id="3" name="Content Placeholder 2"/>
          <p:cNvSpPr>
            <a:spLocks noGrp="1"/>
          </p:cNvSpPr>
          <p:nvPr>
            <p:ph idx="1"/>
          </p:nvPr>
        </p:nvSpPr>
        <p:spPr>
          <a:xfrm>
            <a:off x="457200" y="1207532"/>
            <a:ext cx="8229600" cy="5269468"/>
          </a:xfrm>
        </p:spPr>
        <p:txBody>
          <a:bodyPr>
            <a:normAutofit fontScale="77500" lnSpcReduction="20000"/>
          </a:bodyPr>
          <a:lstStyle/>
          <a:p>
            <a:r>
              <a:rPr lang="en-US" sz="1800" dirty="0"/>
              <a:t>The summary of the logistic model for Universal Bank example (with 1 predictor), </a:t>
            </a:r>
            <a:r>
              <a:rPr lang="en-US" sz="1800" dirty="0" smtClean="0"/>
              <a:t>is </a:t>
            </a:r>
            <a:r>
              <a:rPr lang="en-US" sz="1800" dirty="0"/>
              <a:t>displayed below</a:t>
            </a:r>
            <a:r>
              <a:rPr lang="en-US" sz="1800" dirty="0" smtClean="0"/>
              <a:t>. </a:t>
            </a:r>
            <a:r>
              <a:rPr lang="en-US" sz="1800" dirty="0"/>
              <a:t>The significant predictors (p-value&lt;0.01) are marked with asterisks</a:t>
            </a:r>
            <a:r>
              <a:rPr lang="en-US" sz="1800" dirty="0" smtClean="0"/>
              <a:t>.</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r>
              <a:rPr lang="en-US" sz="1800" dirty="0" smtClean="0"/>
              <a:t>We see that the parameter corresponding to the Income predictor is significant, and its estimate is 0.036. The fitted model is:</a:t>
            </a:r>
          </a:p>
          <a:p>
            <a:endParaRPr lang="en-US" sz="1800" dirty="0" smtClean="0"/>
          </a:p>
          <a:p>
            <a:endParaRPr lang="en-US" sz="1800" dirty="0"/>
          </a:p>
          <a:p>
            <a:endParaRPr lang="en-US" sz="1800" dirty="0"/>
          </a:p>
          <a:p>
            <a:r>
              <a:rPr lang="en-US" sz="1800" dirty="0"/>
              <a:t>But what is the interpretation of </a:t>
            </a:r>
            <a:r>
              <a:rPr lang="en-US" sz="1800" dirty="0" smtClean="0"/>
              <a:t>the estimate </a:t>
            </a:r>
            <a:r>
              <a:rPr lang="en-US" sz="1800" dirty="0"/>
              <a:t>in logistic regression </a:t>
            </a:r>
            <a:r>
              <a:rPr lang="en-US" sz="1800" dirty="0" smtClean="0"/>
              <a:t>context? To understand that, we first need to define the important concept of the </a:t>
            </a:r>
            <a:r>
              <a:rPr lang="en-US" sz="1800" i="1" dirty="0" smtClean="0"/>
              <a:t>odds</a:t>
            </a:r>
            <a:r>
              <a:rPr lang="en-US" sz="1800" dirty="0" smtClean="0"/>
              <a:t> and </a:t>
            </a:r>
            <a:r>
              <a:rPr lang="en-US" sz="1800" i="1" dirty="0" smtClean="0"/>
              <a:t>odds ratios </a:t>
            </a:r>
            <a:r>
              <a:rPr lang="en-US" sz="1800" dirty="0" smtClean="0"/>
              <a:t>!</a:t>
            </a:r>
            <a:endParaRPr lang="en-US" sz="1800" dirty="0"/>
          </a:p>
          <a:p>
            <a:endParaRPr lang="en-US" sz="1800" dirty="0"/>
          </a:p>
          <a:p>
            <a:endParaRPr lang="en-US" dirty="0"/>
          </a:p>
        </p:txBody>
      </p:sp>
      <p:sp>
        <p:nvSpPr>
          <p:cNvPr id="4" name="Rectangle 3"/>
          <p:cNvSpPr/>
          <p:nvPr/>
        </p:nvSpPr>
        <p:spPr>
          <a:xfrm>
            <a:off x="2362200" y="2001025"/>
            <a:ext cx="4724400" cy="2536193"/>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693" r="16331"/>
          <a:stretch/>
        </p:blipFill>
        <p:spPr bwMode="auto">
          <a:xfrm>
            <a:off x="2514600" y="2203877"/>
            <a:ext cx="4495251" cy="216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cxnSp>
        <p:nvCxnSpPr>
          <p:cNvPr id="9" name="Straight Arrow Connector 8"/>
          <p:cNvCxnSpPr/>
          <p:nvPr/>
        </p:nvCxnSpPr>
        <p:spPr>
          <a:xfrm>
            <a:off x="1447032" y="2678796"/>
            <a:ext cx="19812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524000" y="3198421"/>
            <a:ext cx="1981200" cy="53537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800" y="2438400"/>
            <a:ext cx="380232" cy="369332"/>
          </a:xfrm>
          <a:prstGeom prst="rect">
            <a:avLst/>
          </a:prstGeom>
          <a:noFill/>
          <a:ln>
            <a:solidFill>
              <a:schemeClr val="tx1"/>
            </a:solidFill>
          </a:ln>
        </p:spPr>
        <p:txBody>
          <a:bodyPr wrap="none" rtlCol="0">
            <a:spAutoFit/>
          </a:bodyPr>
          <a:lstStyle/>
          <a:p>
            <a:r>
              <a:rPr lang="el-GR" dirty="0"/>
              <a:t>β</a:t>
            </a:r>
            <a:r>
              <a:rPr lang="en-US" sz="1100" dirty="0"/>
              <a:t>0</a:t>
            </a:r>
          </a:p>
        </p:txBody>
      </p:sp>
      <p:sp>
        <p:nvSpPr>
          <p:cNvPr id="14" name="TextBox 13"/>
          <p:cNvSpPr txBox="1"/>
          <p:nvPr/>
        </p:nvSpPr>
        <p:spPr>
          <a:xfrm>
            <a:off x="1098884" y="3493037"/>
            <a:ext cx="399468" cy="369332"/>
          </a:xfrm>
          <a:prstGeom prst="rect">
            <a:avLst/>
          </a:prstGeom>
          <a:noFill/>
          <a:ln>
            <a:solidFill>
              <a:schemeClr val="tx1"/>
            </a:solidFill>
          </a:ln>
        </p:spPr>
        <p:txBody>
          <a:bodyPr wrap="none" rtlCol="0">
            <a:spAutoFit/>
          </a:bodyPr>
          <a:lstStyle/>
          <a:p>
            <a:r>
              <a:rPr lang="el-GR" dirty="0" smtClean="0"/>
              <a:t>β</a:t>
            </a:r>
            <a:r>
              <a:rPr lang="en-US" sz="1200" dirty="0" smtClean="0"/>
              <a:t>1</a:t>
            </a:r>
            <a:endParaRPr lang="en-US" dirty="0"/>
          </a:p>
        </p:txBody>
      </p:sp>
      <mc:AlternateContent xmlns:mc="http://schemas.openxmlformats.org/markup-compatibility/2006" xmlns:a14="http://schemas.microsoft.com/office/drawing/2010/main">
        <mc:Choice Requires="a14">
          <p:sp>
            <p:nvSpPr>
              <p:cNvPr id="15" name="Rectangle 14"/>
              <p:cNvSpPr/>
              <p:nvPr/>
            </p:nvSpPr>
            <p:spPr>
              <a:xfrm>
                <a:off x="2743200" y="5105400"/>
                <a:ext cx="3617850" cy="495777"/>
              </a:xfrm>
              <a:prstGeom prst="rect">
                <a:avLst/>
              </a:prstGeom>
            </p:spPr>
            <p:txBody>
              <a:bodyPr wrap="none">
                <a:spAutoFit/>
              </a:bodyPr>
              <a:lstStyle/>
              <a:p>
                <a:r>
                  <a:rPr lang="en-US" dirty="0" smtClean="0"/>
                  <a:t>P(Y=1|</a:t>
                </a:r>
                <a14:m>
                  <m:oMath xmlns:m="http://schemas.openxmlformats.org/officeDocument/2006/math">
                    <m:r>
                      <a:rPr lang="en-US" i="1">
                        <a:latin typeface="Cambria Math"/>
                      </a:rPr>
                      <m:t>𝑥</m:t>
                    </m:r>
                  </m:oMath>
                </a14:m>
                <a:r>
                  <a:rPr lang="en-US" dirty="0" smtClean="0"/>
                  <a:t>) ≡ </a:t>
                </a:r>
                <a14:m>
                  <m:oMath xmlns:m="http://schemas.openxmlformats.org/officeDocument/2006/math">
                    <m:r>
                      <a:rPr lang="en-US" i="1">
                        <a:latin typeface="Cambria Math"/>
                      </a:rPr>
                      <m:t>𝑝</m:t>
                    </m:r>
                    <m:r>
                      <a:rPr lang="en-US" i="1">
                        <a:latin typeface="Cambria Math"/>
                      </a:rPr>
                      <m:t>(</m:t>
                    </m:r>
                    <m:r>
                      <a:rPr lang="en-US" i="1">
                        <a:latin typeface="Cambria Math"/>
                      </a:rPr>
                      <m:t>𝑥</m:t>
                    </m:r>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1+ </m:t>
                        </m:r>
                        <m:sSup>
                          <m:sSupPr>
                            <m:ctrlPr>
                              <a:rPr lang="en-US" i="1">
                                <a:latin typeface="Cambria Math" panose="02040503050406030204" pitchFamily="18" charset="0"/>
                              </a:rPr>
                            </m:ctrlPr>
                          </m:sSupPr>
                          <m:e>
                            <m:r>
                              <a:rPr lang="en-US" i="1">
                                <a:latin typeface="Cambria Math"/>
                              </a:rPr>
                              <m:t>𝑒</m:t>
                            </m:r>
                          </m:e>
                          <m:sup>
                            <m:r>
                              <a:rPr lang="en-US" i="1">
                                <a:latin typeface="Cambria Math"/>
                              </a:rPr>
                              <m:t>−(</m:t>
                            </m:r>
                            <m:r>
                              <a:rPr lang="en-US" b="0" i="1" smtClean="0">
                                <a:latin typeface="Cambria Math"/>
                              </a:rPr>
                              <m:t>−5.993</m:t>
                            </m:r>
                            <m:r>
                              <a:rPr lang="en-US" i="1">
                                <a:latin typeface="Cambria Math"/>
                              </a:rPr>
                              <m:t>+</m:t>
                            </m:r>
                            <m:r>
                              <a:rPr lang="en-US" b="0" i="1" smtClean="0">
                                <a:latin typeface="Cambria Math"/>
                              </a:rPr>
                              <m:t>0.036</m:t>
                            </m:r>
                            <m:r>
                              <a:rPr lang="en-US" i="1">
                                <a:latin typeface="Cambria Math"/>
                              </a:rPr>
                              <m:t>𝑥</m:t>
                            </m:r>
                            <m:r>
                              <a:rPr lang="en-US" i="1">
                                <a:latin typeface="Cambria Math"/>
                              </a:rPr>
                              <m:t>)</m:t>
                            </m:r>
                          </m:sup>
                        </m:sSup>
                      </m:den>
                    </m:f>
                  </m:oMath>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743200" y="5105400"/>
                <a:ext cx="3617850" cy="495777"/>
              </a:xfrm>
              <a:prstGeom prst="rect">
                <a:avLst/>
              </a:prstGeom>
              <a:blipFill rotWithShape="1">
                <a:blip r:embed="rId3"/>
                <a:stretch>
                  <a:fillRect l="-1349" b="-6173"/>
                </a:stretch>
              </a:blipFill>
            </p:spPr>
            <p:txBody>
              <a:bodyPr/>
              <a:lstStyle/>
              <a:p>
                <a:r>
                  <a:rPr lang="en-US">
                    <a:noFill/>
                  </a:rPr>
                  <a:t> </a:t>
                </a:r>
              </a:p>
            </p:txBody>
          </p:sp>
        </mc:Fallback>
      </mc:AlternateContent>
      <p:sp>
        <p:nvSpPr>
          <p:cNvPr id="16" name="Rectangle 15"/>
          <p:cNvSpPr/>
          <p:nvPr/>
        </p:nvSpPr>
        <p:spPr>
          <a:xfrm>
            <a:off x="2581728" y="5105400"/>
            <a:ext cx="4047672" cy="495778"/>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10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13866"/>
          </a:xfrm>
        </p:spPr>
        <p:txBody>
          <a:bodyPr>
            <a:normAutofit/>
          </a:bodyPr>
          <a:lstStyle/>
          <a:p>
            <a:r>
              <a:rPr lang="en-US" sz="3600" b="1" dirty="0" smtClean="0">
                <a:solidFill>
                  <a:srgbClr val="FF0000"/>
                </a:solidFill>
              </a:rPr>
              <a:t>Universal Bank (1 Predictor) – The Odds</a:t>
            </a:r>
            <a:endParaRPr lang="en-US" sz="3600" b="1" dirty="0">
              <a:solidFill>
                <a:srgbClr val="FF0000"/>
              </a:solidFill>
            </a:endParaRPr>
          </a:p>
        </p:txBody>
      </p:sp>
      <p:sp>
        <p:nvSpPr>
          <p:cNvPr id="3" name="Content Placeholder 2"/>
          <p:cNvSpPr>
            <a:spLocks noGrp="1"/>
          </p:cNvSpPr>
          <p:nvPr>
            <p:ph idx="1"/>
          </p:nvPr>
        </p:nvSpPr>
        <p:spPr>
          <a:xfrm>
            <a:off x="457200" y="1447800"/>
            <a:ext cx="8229600" cy="4678363"/>
          </a:xfrm>
        </p:spPr>
        <p:txBody>
          <a:bodyPr/>
          <a:lstStyle/>
          <a:p>
            <a:r>
              <a:rPr lang="en-US" sz="1800" dirty="0" smtClean="0"/>
              <a:t>To define odds, lets again consider the logistic model in the case when there is only 1 predictor:</a:t>
            </a:r>
          </a:p>
          <a:p>
            <a:endParaRPr lang="en-US" sz="1800" dirty="0"/>
          </a:p>
          <a:p>
            <a:endParaRPr lang="en-US" sz="1800" dirty="0" smtClean="0"/>
          </a:p>
          <a:p>
            <a:endParaRPr lang="en-US" sz="1800" dirty="0"/>
          </a:p>
          <a:p>
            <a:r>
              <a:rPr lang="en-US" sz="1800" dirty="0" smtClean="0"/>
              <a:t>Notice, that </a:t>
            </a:r>
            <a:r>
              <a:rPr lang="en-US" sz="1800" b="1" dirty="0" smtClean="0"/>
              <a:t>1</a:t>
            </a:r>
            <a:r>
              <a:rPr lang="en-US" sz="1800" b="1" dirty="0"/>
              <a:t> – </a:t>
            </a:r>
            <a:r>
              <a:rPr lang="en-US" sz="1800" b="1" dirty="0" smtClean="0"/>
              <a:t>P(Y=1|x) </a:t>
            </a:r>
            <a:r>
              <a:rPr lang="en-US" sz="1800" dirty="0" smtClean="0"/>
              <a:t>is simply the probability that </a:t>
            </a:r>
            <a:r>
              <a:rPr lang="en-US" sz="1800" b="1" dirty="0" smtClean="0"/>
              <a:t>a loan-seeker who has income </a:t>
            </a:r>
            <a:r>
              <a:rPr lang="en-US" sz="1800" b="1" i="1" dirty="0" smtClean="0"/>
              <a:t>x</a:t>
            </a:r>
            <a:r>
              <a:rPr lang="en-US" sz="1800" b="1" dirty="0" smtClean="0"/>
              <a:t> fails to accept (i.e. rejects) the loan</a:t>
            </a:r>
            <a:r>
              <a:rPr lang="en-US" sz="1800" dirty="0" smtClean="0"/>
              <a:t>. </a:t>
            </a:r>
          </a:p>
          <a:p>
            <a:endParaRPr lang="en-US" sz="1800" dirty="0"/>
          </a:p>
          <a:p>
            <a:r>
              <a:rPr lang="en-US" sz="1800" dirty="0" smtClean="0"/>
              <a:t>Then, the ratio of the probability of accepting the loan P(Y=1|x) to the probability of rejecting 1 </a:t>
            </a:r>
            <a:r>
              <a:rPr lang="en-US" sz="1800" dirty="0"/>
              <a:t>– P(Y=1|x) </a:t>
            </a:r>
            <a:r>
              <a:rPr lang="en-US" sz="1800" dirty="0" smtClean="0"/>
              <a:t> will show </a:t>
            </a:r>
            <a:r>
              <a:rPr lang="en-US" sz="1800" b="1" i="1" dirty="0" smtClean="0"/>
              <a:t>by how much is a loan-seeker with income x </a:t>
            </a:r>
            <a:r>
              <a:rPr lang="en-US" sz="1800" b="1" i="1" dirty="0"/>
              <a:t>more (or less)</a:t>
            </a:r>
            <a:r>
              <a:rPr lang="en-US" sz="1800" b="1" i="1" dirty="0" smtClean="0"/>
              <a:t> likely to accept the loan compared to rejecting</a:t>
            </a:r>
            <a:r>
              <a:rPr lang="en-US" sz="1800" dirty="0" smtClean="0"/>
              <a:t>. That quantity is the </a:t>
            </a:r>
            <a:r>
              <a:rPr lang="en-US" sz="1800" i="1" dirty="0" smtClean="0"/>
              <a:t>odds</a:t>
            </a:r>
            <a:r>
              <a:rPr lang="en-US" sz="1800" dirty="0" smtClean="0"/>
              <a:t> that a loan-seeker </a:t>
            </a:r>
            <a:r>
              <a:rPr lang="en-US" sz="1800" b="1" u="sng" dirty="0" smtClean="0"/>
              <a:t>with income </a:t>
            </a:r>
            <a:r>
              <a:rPr lang="en-US" sz="1800" b="1" i="1" u="sng" dirty="0" smtClean="0"/>
              <a:t>x</a:t>
            </a:r>
            <a:r>
              <a:rPr lang="en-US" sz="1800" b="1" u="sng" dirty="0" smtClean="0"/>
              <a:t> accepts the loan</a:t>
            </a:r>
            <a:r>
              <a:rPr lang="en-US" sz="1800" dirty="0" smtClean="0"/>
              <a:t>. </a:t>
            </a:r>
            <a:endParaRPr lang="en-US" dirty="0" smtClean="0"/>
          </a:p>
          <a:p>
            <a:endParaRPr lang="en-US" dirty="0"/>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3228714" y="2258933"/>
                <a:ext cx="3119637" cy="505395"/>
              </a:xfrm>
              <a:prstGeom prst="rect">
                <a:avLst/>
              </a:prstGeom>
            </p:spPr>
            <p:txBody>
              <a:bodyPr wrap="none">
                <a:spAutoFit/>
              </a:bodyPr>
              <a:lstStyle/>
              <a:p>
                <a:r>
                  <a:rPr lang="en-US" dirty="0" smtClean="0"/>
                  <a:t>P(Y=1|</a:t>
                </a:r>
                <a14:m>
                  <m:oMath xmlns:m="http://schemas.openxmlformats.org/officeDocument/2006/math">
                    <m:r>
                      <a:rPr lang="en-US" i="1">
                        <a:latin typeface="Cambria Math"/>
                      </a:rPr>
                      <m:t>𝑥</m:t>
                    </m:r>
                  </m:oMath>
                </a14:m>
                <a:r>
                  <a:rPr lang="en-US" dirty="0" smtClean="0"/>
                  <a:t>) ≡ </a:t>
                </a:r>
                <a14:m>
                  <m:oMath xmlns:m="http://schemas.openxmlformats.org/officeDocument/2006/math">
                    <m:r>
                      <a:rPr lang="en-US" i="1">
                        <a:latin typeface="Cambria Math"/>
                      </a:rPr>
                      <m:t>𝑝</m:t>
                    </m:r>
                    <m:r>
                      <a:rPr lang="en-US" i="1">
                        <a:latin typeface="Cambria Math"/>
                      </a:rPr>
                      <m:t>(</m:t>
                    </m:r>
                    <m:r>
                      <a:rPr lang="en-US" i="1">
                        <a:latin typeface="Cambria Math"/>
                      </a:rPr>
                      <m:t>𝑥</m:t>
                    </m:r>
                    <m:r>
                      <a:rPr lang="en-US" i="1">
                        <a:latin typeface="Cambria Math"/>
                      </a:rPr>
                      <m:t>)= </m:t>
                    </m:r>
                    <m:f>
                      <m:fPr>
                        <m:ctrlPr>
                          <a:rPr lang="en-US" i="1">
                            <a:latin typeface="Cambria Math" panose="02040503050406030204" pitchFamily="18" charset="0"/>
                          </a:rPr>
                        </m:ctrlPr>
                      </m:fPr>
                      <m:num>
                        <m:r>
                          <a:rPr lang="en-US" i="1">
                            <a:latin typeface="Cambria Math"/>
                          </a:rPr>
                          <m:t>1</m:t>
                        </m:r>
                      </m:num>
                      <m:den>
                        <m:r>
                          <a:rPr lang="en-US" i="1">
                            <a:latin typeface="Cambria Math"/>
                          </a:rPr>
                          <m:t>1+ </m:t>
                        </m:r>
                        <m:sSup>
                          <m:sSupPr>
                            <m:ctrlPr>
                              <a:rPr lang="en-US" i="1">
                                <a:latin typeface="Cambria Math" panose="02040503050406030204" pitchFamily="18" charset="0"/>
                              </a:rPr>
                            </m:ctrlPr>
                          </m:sSupPr>
                          <m:e>
                            <m:r>
                              <a:rPr lang="en-US" i="1">
                                <a:latin typeface="Cambria Math"/>
                              </a:rPr>
                              <m:t>𝑒</m:t>
                            </m:r>
                          </m:e>
                          <m:sup>
                            <m:r>
                              <a:rPr lang="en-US" i="1">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1</m:t>
                                </m:r>
                              </m:sub>
                            </m:sSub>
                            <m:r>
                              <a:rPr lang="en-US" i="1">
                                <a:latin typeface="Cambria Math"/>
                              </a:rPr>
                              <m:t>𝑥</m:t>
                            </m:r>
                            <m:r>
                              <a:rPr lang="en-US" i="1">
                                <a:latin typeface="Cambria Math"/>
                              </a:rPr>
                              <m:t>)</m:t>
                            </m:r>
                          </m:sup>
                        </m:sSup>
                      </m:den>
                    </m:f>
                  </m:oMath>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228714" y="2258933"/>
                <a:ext cx="3119637" cy="505395"/>
              </a:xfrm>
              <a:prstGeom prst="rect">
                <a:avLst/>
              </a:prstGeom>
              <a:blipFill rotWithShape="1">
                <a:blip r:embed="rId2"/>
                <a:stretch>
                  <a:fillRect l="-1761" b="-6098"/>
                </a:stretch>
              </a:blipFill>
            </p:spPr>
            <p:txBody>
              <a:bodyPr/>
              <a:lstStyle/>
              <a:p>
                <a:r>
                  <a:rPr lang="en-US">
                    <a:noFill/>
                  </a:rPr>
                  <a:t> </a:t>
                </a:r>
              </a:p>
            </p:txBody>
          </p:sp>
        </mc:Fallback>
      </mc:AlternateContent>
      <p:sp>
        <p:nvSpPr>
          <p:cNvPr id="5" name="Rectangle 4"/>
          <p:cNvSpPr/>
          <p:nvPr/>
        </p:nvSpPr>
        <p:spPr>
          <a:xfrm>
            <a:off x="3124200" y="2133600"/>
            <a:ext cx="3318645" cy="756062"/>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p:cNvSpPr/>
              <p:nvPr/>
            </p:nvSpPr>
            <p:spPr>
              <a:xfrm>
                <a:off x="3734723" y="5405252"/>
                <a:ext cx="2397516" cy="658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𝑂𝑑𝑑𝑠</m:t>
                          </m:r>
                        </m:e>
                        <m:sub>
                          <m:r>
                            <a:rPr lang="en-US" b="0" i="1" smtClean="0">
                              <a:latin typeface="Cambria Math"/>
                            </a:rPr>
                            <m:t>𝑥</m:t>
                          </m:r>
                        </m:sub>
                      </m:sSub>
                      <m:r>
                        <a:rPr lang="en-US" b="0" i="1" smtClean="0">
                          <a:latin typeface="Cambria Math"/>
                        </a:rPr>
                        <m:t>=</m:t>
                      </m:r>
                      <m:f>
                        <m:fPr>
                          <m:ctrlPr>
                            <a:rPr lang="en-US" i="1">
                              <a:latin typeface="Cambria Math" panose="02040503050406030204" pitchFamily="18" charset="0"/>
                            </a:rPr>
                          </m:ctrlPr>
                        </m:fPr>
                        <m:num>
                          <m:r>
                            <m:rPr>
                              <m:nor/>
                            </m:rPr>
                            <a:rPr lang="en-US" dirty="0"/>
                            <m:t>P</m:t>
                          </m:r>
                          <m:r>
                            <m:rPr>
                              <m:nor/>
                            </m:rPr>
                            <a:rPr lang="en-US" dirty="0"/>
                            <m:t>(</m:t>
                          </m:r>
                          <m:r>
                            <m:rPr>
                              <m:nor/>
                            </m:rPr>
                            <a:rPr lang="en-US" dirty="0"/>
                            <m:t>Y</m:t>
                          </m:r>
                          <m:r>
                            <m:rPr>
                              <m:nor/>
                            </m:rPr>
                            <a:rPr lang="en-US" dirty="0"/>
                            <m:t>=1|</m:t>
                          </m:r>
                          <m:r>
                            <a:rPr lang="en-US" i="1">
                              <a:latin typeface="Cambria Math"/>
                            </a:rPr>
                            <m:t>𝑥</m:t>
                          </m:r>
                          <m:r>
                            <m:rPr>
                              <m:nor/>
                            </m:rPr>
                            <a:rPr lang="en-US" dirty="0"/>
                            <m:t>)</m:t>
                          </m:r>
                        </m:num>
                        <m:den>
                          <m:r>
                            <m:rPr>
                              <m:nor/>
                            </m:rPr>
                            <a:rPr lang="en-US" dirty="0"/>
                            <m:t>1</m:t>
                          </m:r>
                          <m:r>
                            <a:rPr lang="en-US" b="0" i="1" smtClean="0">
                              <a:latin typeface="Cambria Math"/>
                            </a:rPr>
                            <m:t>−</m:t>
                          </m:r>
                          <m:r>
                            <m:rPr>
                              <m:nor/>
                            </m:rPr>
                            <a:rPr lang="en-US" dirty="0"/>
                            <m:t>P</m:t>
                          </m:r>
                          <m:r>
                            <m:rPr>
                              <m:nor/>
                            </m:rPr>
                            <a:rPr lang="en-US" dirty="0"/>
                            <m:t>(</m:t>
                          </m:r>
                          <m:r>
                            <m:rPr>
                              <m:nor/>
                            </m:rPr>
                            <a:rPr lang="en-US" dirty="0"/>
                            <m:t>Y</m:t>
                          </m:r>
                          <m:r>
                            <m:rPr>
                              <m:nor/>
                            </m:rPr>
                            <a:rPr lang="en-US" dirty="0"/>
                            <m:t>=1|</m:t>
                          </m:r>
                          <m:r>
                            <a:rPr lang="en-US" i="1">
                              <a:latin typeface="Cambria Math"/>
                            </a:rPr>
                            <m:t>𝑥</m:t>
                          </m:r>
                          <m:r>
                            <m:rPr>
                              <m:nor/>
                            </m:rPr>
                            <a:rPr lang="en-US" dirty="0"/>
                            <m:t>)</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734723" y="5405252"/>
                <a:ext cx="2397516" cy="658001"/>
              </a:xfrm>
              <a:prstGeom prst="rect">
                <a:avLst/>
              </a:prstGeom>
              <a:blipFill rotWithShape="1">
                <a:blip r:embed="rId3"/>
                <a:stretch>
                  <a:fillRect/>
                </a:stretch>
              </a:blipFill>
            </p:spPr>
            <p:txBody>
              <a:bodyPr/>
              <a:lstStyle/>
              <a:p>
                <a:r>
                  <a:rPr lang="en-US">
                    <a:noFill/>
                  </a:rPr>
                  <a:t> </a:t>
                </a:r>
              </a:p>
            </p:txBody>
          </p:sp>
        </mc:Fallback>
      </mc:AlternateContent>
      <p:sp>
        <p:nvSpPr>
          <p:cNvPr id="7" name="Rectangle 6"/>
          <p:cNvSpPr/>
          <p:nvPr/>
        </p:nvSpPr>
        <p:spPr>
          <a:xfrm>
            <a:off x="3798435" y="5374035"/>
            <a:ext cx="2373765" cy="756062"/>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4898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The </a:t>
            </a:r>
            <a:r>
              <a:rPr lang="en-US" b="1" dirty="0">
                <a:solidFill>
                  <a:srgbClr val="FF0000"/>
                </a:solidFill>
              </a:rPr>
              <a:t>Odds</a:t>
            </a:r>
          </a:p>
        </p:txBody>
      </p:sp>
      <p:sp>
        <p:nvSpPr>
          <p:cNvPr id="3" name="Content Placeholder 2"/>
          <p:cNvSpPr>
            <a:spLocks noGrp="1"/>
          </p:cNvSpPr>
          <p:nvPr>
            <p:ph idx="1"/>
          </p:nvPr>
        </p:nvSpPr>
        <p:spPr/>
        <p:txBody>
          <a:bodyPr>
            <a:normAutofit fontScale="92500" lnSpcReduction="10000"/>
          </a:bodyPr>
          <a:lstStyle/>
          <a:p>
            <a:r>
              <a:rPr lang="en-US" dirty="0" smtClean="0"/>
              <a:t>Odds are popular measures of likelihood in horse races, gambling, … and logistic regression. </a:t>
            </a:r>
          </a:p>
          <a:p>
            <a:endParaRPr lang="en-US" dirty="0" smtClean="0"/>
          </a:p>
          <a:p>
            <a:endParaRPr lang="en-US" dirty="0"/>
          </a:p>
          <a:p>
            <a:r>
              <a:rPr lang="en-US" dirty="0" smtClean="0"/>
              <a:t>Suppose the probability of winning a horse race is 0.5. What are the odds of winning?</a:t>
            </a:r>
          </a:p>
          <a:p>
            <a:endParaRPr lang="en-US" dirty="0" smtClean="0"/>
          </a:p>
          <a:p>
            <a:endParaRPr lang="en-US" dirty="0"/>
          </a:p>
          <a:p>
            <a:r>
              <a:rPr lang="en-US" dirty="0" smtClean="0"/>
              <a:t>What if the probability of winning is 0.8? What does the resulting odds signify that the probability by itself (0.8) does not?</a:t>
            </a:r>
            <a:endParaRPr lang="en-US" dirty="0"/>
          </a:p>
        </p:txBody>
      </p:sp>
      <p:sp>
        <p:nvSpPr>
          <p:cNvPr id="4" name="TextBox 3"/>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Tree>
    <p:extLst>
      <p:ext uri="{BB962C8B-B14F-4D97-AF65-F5344CB8AC3E}">
        <p14:creationId xmlns:p14="http://schemas.microsoft.com/office/powerpoint/2010/main" val="49502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33322"/>
          </a:xfrm>
        </p:spPr>
        <p:txBody>
          <a:bodyPr/>
          <a:lstStyle/>
          <a:p>
            <a:pPr algn="ctr"/>
            <a:r>
              <a:rPr lang="en-US" b="1" dirty="0" smtClean="0">
                <a:solidFill>
                  <a:srgbClr val="FF0000"/>
                </a:solidFill>
              </a:rPr>
              <a:t>The Odds Ratio</a:t>
            </a:r>
            <a:endParaRPr lang="en-US"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371600"/>
                <a:ext cx="8229600" cy="5029200"/>
              </a:xfrm>
            </p:spPr>
            <p:txBody>
              <a:bodyPr>
                <a:normAutofit fontScale="92500" lnSpcReduction="20000"/>
              </a:bodyPr>
              <a:lstStyle/>
              <a:p>
                <a:r>
                  <a:rPr lang="en-US" sz="1800" dirty="0" smtClean="0"/>
                  <a:t>Now that you understand the concept of odds, notice, that if we plug into the formula for odds the expression for P(Y=1|x), after some straightforward algebra it can be shown, that</a:t>
                </a:r>
              </a:p>
              <a:p>
                <a:pPr marL="0" indent="0">
                  <a:buNone/>
                </a:pPr>
                <a:endParaRPr lang="en-US" dirty="0" smtClean="0"/>
              </a:p>
              <a:p>
                <a:r>
                  <a:rPr lang="en-US" sz="1800" dirty="0" smtClean="0"/>
                  <a:t>Now consider two loan-seekers, one with income </a:t>
                </a:r>
                <a:r>
                  <a:rPr lang="en-US" sz="1800" i="1" dirty="0" smtClean="0"/>
                  <a:t>x</a:t>
                </a:r>
                <a:r>
                  <a:rPr lang="en-US" sz="1800" dirty="0" smtClean="0"/>
                  <a:t>, and another with incom</a:t>
                </a:r>
                <a:r>
                  <a:rPr lang="en-US" sz="1800" dirty="0"/>
                  <a:t>e</a:t>
                </a:r>
                <a:r>
                  <a:rPr lang="en-US" sz="1800" dirty="0" smtClean="0"/>
                  <a:t> </a:t>
                </a:r>
                <a:r>
                  <a:rPr lang="en-US" sz="1800" i="1" dirty="0" smtClean="0"/>
                  <a:t>x</a:t>
                </a:r>
                <a:r>
                  <a:rPr lang="en-US" sz="1800" dirty="0" smtClean="0"/>
                  <a:t>+1. </a:t>
                </a:r>
                <a:r>
                  <a:rPr lang="en-US" sz="1800" dirty="0"/>
                  <a:t>T</a:t>
                </a:r>
                <a:r>
                  <a:rPr lang="en-US" sz="1800" dirty="0" smtClean="0"/>
                  <a:t>he odds of the first loan-seeker is written above, and the odds of the second loan-seeker </a:t>
                </a:r>
              </a:p>
              <a:p>
                <a:pPr marL="0" indent="0">
                  <a:buNone/>
                </a:pPr>
                <a:r>
                  <a:rPr lang="en-US" sz="1800" dirty="0"/>
                  <a:t> </a:t>
                </a:r>
                <a:r>
                  <a:rPr lang="en-US" sz="1800" dirty="0" smtClean="0"/>
                  <a:t>    will be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a:rPr>
                          <m:t>𝑂𝑑𝑑𝑠</m:t>
                        </m:r>
                      </m:e>
                      <m:sub>
                        <m:r>
                          <a:rPr lang="en-US" sz="1800" b="0" i="1" smtClean="0">
                            <a:latin typeface="Cambria Math"/>
                          </a:rPr>
                          <m:t>𝑥</m:t>
                        </m:r>
                        <m:r>
                          <a:rPr lang="en-US" sz="1800" b="0" i="1" smtClean="0">
                            <a:latin typeface="Cambria Math"/>
                          </a:rPr>
                          <m:t>+1</m:t>
                        </m:r>
                      </m:sub>
                    </m:sSub>
                    <m:r>
                      <a:rPr lang="en-US" sz="1800" b="0" i="1" smtClean="0">
                        <a:latin typeface="Cambria Math"/>
                      </a:rPr>
                      <m:t>=</m:t>
                    </m:r>
                  </m:oMath>
                </a14:m>
                <a:r>
                  <a:rPr lang="en-US" sz="1800" dirty="0" smtClean="0"/>
                  <a:t> </a:t>
                </a:r>
                <a14:m>
                  <m:oMath xmlns:m="http://schemas.openxmlformats.org/officeDocument/2006/math">
                    <m:sSup>
                      <m:sSupPr>
                        <m:ctrlPr>
                          <a:rPr lang="en-US" sz="1800" i="1">
                            <a:latin typeface="Cambria Math" panose="02040503050406030204" pitchFamily="18" charset="0"/>
                          </a:rPr>
                        </m:ctrlPr>
                      </m:sSupPr>
                      <m:e>
                        <m:r>
                          <a:rPr lang="en-US" sz="1800" i="1">
                            <a:latin typeface="Cambria Math"/>
                          </a:rPr>
                          <m:t>𝑒</m:t>
                        </m:r>
                      </m:e>
                      <m:sup>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1</m:t>
                            </m:r>
                          </m:sub>
                        </m:sSub>
                        <m:r>
                          <a:rPr lang="en-US" sz="1800" b="0" i="1" smtClean="0">
                            <a:latin typeface="Cambria Math"/>
                          </a:rPr>
                          <m:t>(</m:t>
                        </m:r>
                        <m:r>
                          <a:rPr lang="en-US" sz="1800" i="1">
                            <a:latin typeface="Cambria Math"/>
                          </a:rPr>
                          <m:t>𝑥</m:t>
                        </m:r>
                        <m:r>
                          <a:rPr lang="en-US" sz="1800" b="0" i="1" smtClean="0">
                            <a:latin typeface="Cambria Math"/>
                          </a:rPr>
                          <m:t>+1)</m:t>
                        </m:r>
                      </m:sup>
                    </m:sSup>
                    <m:r>
                      <a:rPr lang="en-US" sz="1800" b="0" i="1" smtClean="0">
                        <a:latin typeface="Cambria Math"/>
                      </a:rPr>
                      <m:t>=</m:t>
                    </m:r>
                    <m:sSup>
                      <m:sSupPr>
                        <m:ctrlPr>
                          <a:rPr lang="en-US" sz="1800" i="1">
                            <a:latin typeface="Cambria Math" panose="02040503050406030204" pitchFamily="18" charset="0"/>
                          </a:rPr>
                        </m:ctrlPr>
                      </m:sSupPr>
                      <m:e>
                        <m:r>
                          <a:rPr lang="en-US" sz="1800" b="0" i="1" smtClean="0">
                            <a:latin typeface="Cambria Math"/>
                          </a:rPr>
                          <m:t>(</m:t>
                        </m:r>
                        <m:r>
                          <a:rPr lang="en-US" sz="1800" i="1">
                            <a:latin typeface="Cambria Math"/>
                          </a:rPr>
                          <m:t>𝑒</m:t>
                        </m:r>
                      </m:e>
                      <m:sup>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0</m:t>
                            </m:r>
                          </m:sub>
                        </m:sSub>
                        <m:r>
                          <a:rPr lang="en-US" sz="1800" i="1">
                            <a:latin typeface="Cambria Math"/>
                          </a:rPr>
                          <m:t>+</m:t>
                        </m:r>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1</m:t>
                            </m:r>
                          </m:sub>
                        </m:sSub>
                        <m:r>
                          <a:rPr lang="en-US" sz="1800" i="1">
                            <a:latin typeface="Cambria Math"/>
                          </a:rPr>
                          <m:t>𝑥</m:t>
                        </m:r>
                      </m:sup>
                    </m:sSup>
                    <m:r>
                      <a:rPr lang="en-US" sz="1800" b="0" i="1" smtClean="0">
                        <a:latin typeface="Cambria Math"/>
                      </a:rPr>
                      <m:t>)</m:t>
                    </m:r>
                    <m:sSup>
                      <m:sSupPr>
                        <m:ctrlPr>
                          <a:rPr lang="en-US" sz="1800" i="1">
                            <a:latin typeface="Cambria Math" panose="02040503050406030204" pitchFamily="18" charset="0"/>
                          </a:rPr>
                        </m:ctrlPr>
                      </m:sSupPr>
                      <m:e>
                        <m:r>
                          <a:rPr lang="en-US" sz="1800" i="1">
                            <a:latin typeface="Cambria Math"/>
                          </a:rPr>
                          <m:t>𝑒</m:t>
                        </m:r>
                      </m:e>
                      <m:sup>
                        <m:sSub>
                          <m:sSubPr>
                            <m:ctrlPr>
                              <a:rPr lang="en-US" sz="1800" i="1" smtClean="0">
                                <a:latin typeface="Cambria Math" panose="02040503050406030204" pitchFamily="18" charset="0"/>
                              </a:rPr>
                            </m:ctrlPr>
                          </m:sSubPr>
                          <m:e>
                            <m:r>
                              <a:rPr lang="en-US" sz="1800" i="1">
                                <a:latin typeface="Cambria Math"/>
                              </a:rPr>
                              <m:t>𝛽</m:t>
                            </m:r>
                          </m:e>
                          <m:sub>
                            <m:r>
                              <a:rPr lang="en-US" sz="1800" i="1">
                                <a:latin typeface="Cambria Math"/>
                              </a:rPr>
                              <m:t>1</m:t>
                            </m:r>
                          </m:sub>
                        </m:sSub>
                      </m:sup>
                    </m:sSup>
                  </m:oMath>
                </a14:m>
                <a:r>
                  <a:rPr lang="en-US" sz="1800" dirty="0" smtClean="0"/>
                  <a:t>. </a:t>
                </a:r>
              </a:p>
              <a:p>
                <a:endParaRPr lang="en-US" dirty="0"/>
              </a:p>
              <a:p>
                <a:r>
                  <a:rPr lang="en-US" sz="1800" dirty="0" smtClean="0"/>
                  <a:t>Therefore the ratio of the second odds to the first odds is simply </a:t>
                </a:r>
                <a14:m>
                  <m:oMath xmlns:m="http://schemas.openxmlformats.org/officeDocument/2006/math">
                    <m:sSup>
                      <m:sSupPr>
                        <m:ctrlPr>
                          <a:rPr lang="en-US" sz="1800" i="1">
                            <a:latin typeface="Cambria Math" panose="02040503050406030204" pitchFamily="18" charset="0"/>
                          </a:rPr>
                        </m:ctrlPr>
                      </m:sSupPr>
                      <m:e>
                        <m:r>
                          <a:rPr lang="en-US" sz="1800" i="1">
                            <a:latin typeface="Cambria Math"/>
                          </a:rPr>
                          <m:t>𝑒</m:t>
                        </m:r>
                      </m:e>
                      <m:sup>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1</m:t>
                            </m:r>
                          </m:sub>
                        </m:sSub>
                      </m:sup>
                    </m:sSup>
                  </m:oMath>
                </a14:m>
                <a:r>
                  <a:rPr lang="en-US" sz="1800" dirty="0" smtClean="0"/>
                  <a:t>. In other words:</a:t>
                </a:r>
              </a:p>
              <a:p>
                <a:endParaRPr lang="en-US" sz="18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𝑂𝑑𝑑𝑠</m:t>
                      </m:r>
                      <m:r>
                        <a:rPr lang="en-US" b="0" i="1" smtClean="0">
                          <a:latin typeface="Cambria Math"/>
                        </a:rPr>
                        <m:t> </m:t>
                      </m:r>
                      <m:r>
                        <a:rPr lang="en-US" b="0" i="1" smtClean="0">
                          <a:latin typeface="Cambria Math"/>
                        </a:rPr>
                        <m:t>𝑅𝑎𝑡𝑖𝑜</m:t>
                      </m:r>
                      <m:r>
                        <a:rPr lang="en-US" b="0" i="1" smtClean="0">
                          <a:latin typeface="Cambria Math"/>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𝑂𝑑𝑑𝑠</m:t>
                              </m:r>
                            </m:e>
                            <m:sub>
                              <m:r>
                                <a:rPr lang="en-US" i="1">
                                  <a:latin typeface="Cambria Math"/>
                                </a:rPr>
                                <m:t>𝑥</m:t>
                              </m:r>
                              <m:r>
                                <a:rPr lang="en-US" i="1">
                                  <a:latin typeface="Cambria Math"/>
                                </a:rPr>
                                <m:t>+1</m:t>
                              </m:r>
                            </m:sub>
                          </m:sSub>
                        </m:num>
                        <m:den>
                          <m:sSub>
                            <m:sSubPr>
                              <m:ctrlPr>
                                <a:rPr lang="en-US" i="1">
                                  <a:latin typeface="Cambria Math" panose="02040503050406030204" pitchFamily="18" charset="0"/>
                                </a:rPr>
                              </m:ctrlPr>
                            </m:sSubPr>
                            <m:e>
                              <m:r>
                                <a:rPr lang="en-US" i="1">
                                  <a:latin typeface="Cambria Math"/>
                                </a:rPr>
                                <m:t>𝑂𝑑𝑑𝑠</m:t>
                              </m:r>
                            </m:e>
                            <m:sub>
                              <m:r>
                                <a:rPr lang="en-US" i="1">
                                  <a:latin typeface="Cambria Math"/>
                                </a:rPr>
                                <m:t>𝑥</m:t>
                              </m:r>
                            </m:sub>
                          </m:sSub>
                        </m:den>
                      </m:f>
                      <m:r>
                        <a:rPr lang="en-US" b="0" i="1" smtClean="0">
                          <a:latin typeface="Cambria Math"/>
                        </a:rPr>
                        <m:t>= </m:t>
                      </m:r>
                      <m:sSup>
                        <m:sSupPr>
                          <m:ctrlPr>
                            <a:rPr lang="en-US" i="1">
                              <a:latin typeface="Cambria Math" panose="02040503050406030204" pitchFamily="18" charset="0"/>
                            </a:rPr>
                          </m:ctrlPr>
                        </m:sSupPr>
                        <m:e>
                          <m:r>
                            <a:rPr lang="en-US" i="1">
                              <a:latin typeface="Cambria Math"/>
                            </a:rPr>
                            <m:t>𝑒</m:t>
                          </m:r>
                        </m:e>
                        <m:sup>
                          <m:sSub>
                            <m:sSubPr>
                              <m:ctrlPr>
                                <a:rPr lang="en-US" i="1">
                                  <a:latin typeface="Cambria Math" panose="02040503050406030204" pitchFamily="18" charset="0"/>
                                </a:rPr>
                              </m:ctrlPr>
                            </m:sSubPr>
                            <m:e>
                              <m:r>
                                <a:rPr lang="en-US" i="1">
                                  <a:latin typeface="Cambria Math"/>
                                </a:rPr>
                                <m:t>𝛽</m:t>
                              </m:r>
                            </m:e>
                            <m:sub>
                              <m:r>
                                <a:rPr lang="en-US" i="1">
                                  <a:latin typeface="Cambria Math"/>
                                </a:rPr>
                                <m:t>1</m:t>
                              </m:r>
                            </m:sub>
                          </m:sSub>
                        </m:sup>
                      </m:sSup>
                    </m:oMath>
                  </m:oMathPara>
                </a14:m>
                <a:endParaRPr lang="en-US" dirty="0" smtClean="0"/>
              </a:p>
              <a:p>
                <a:endParaRPr lang="en-US" dirty="0" smtClean="0"/>
              </a:p>
              <a:p>
                <a:r>
                  <a:rPr lang="en-US" dirty="0" smtClean="0"/>
                  <a:t>Therefore, the </a:t>
                </a:r>
                <a:r>
                  <a:rPr lang="en-US" b="1" dirty="0" smtClean="0"/>
                  <a:t>exponent</a:t>
                </a:r>
                <a:r>
                  <a:rPr lang="en-US" dirty="0" smtClean="0"/>
                  <a:t> of the parameter </a:t>
                </a:r>
                <a:r>
                  <a:rPr lang="el-GR" dirty="0" smtClean="0"/>
                  <a:t>β</a:t>
                </a:r>
                <a:r>
                  <a:rPr lang="en-US" sz="1400" dirty="0" smtClean="0"/>
                  <a:t>1</a:t>
                </a:r>
                <a:r>
                  <a:rPr lang="en-US" dirty="0" smtClean="0"/>
                  <a:t> shows </a:t>
                </a:r>
                <a:r>
                  <a:rPr lang="en-US" b="1" dirty="0" smtClean="0"/>
                  <a:t>by how much the odds change per 1 unit increase in the income</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371600"/>
                <a:ext cx="8229600" cy="5029200"/>
              </a:xfrm>
              <a:blipFill rotWithShape="0">
                <a:blip r:embed="rId2"/>
                <a:stretch>
                  <a:fillRect l="-1111" t="-1697" r="-741" b="-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488561" y="1912899"/>
                <a:ext cx="1976503"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𝑂𝑑𝑑𝑠</m:t>
                          </m:r>
                        </m:e>
                        <m:sub>
                          <m:r>
                            <a:rPr lang="en-US" i="1">
                              <a:latin typeface="Cambria Math"/>
                            </a:rPr>
                            <m:t>𝑥</m:t>
                          </m:r>
                        </m:sub>
                      </m:sSub>
                      <m:r>
                        <a:rPr lang="en-US" b="0" i="1" smtClean="0">
                          <a:latin typeface="Cambria Math"/>
                        </a:rPr>
                        <m:t>=</m:t>
                      </m:r>
                      <m:r>
                        <a:rPr lang="en-US" i="1">
                          <a:latin typeface="Cambria Math"/>
                        </a:rPr>
                        <m:t> </m:t>
                      </m:r>
                      <m:sSup>
                        <m:sSupPr>
                          <m:ctrlPr>
                            <a:rPr lang="en-US" i="1">
                              <a:latin typeface="Cambria Math" panose="02040503050406030204" pitchFamily="18" charset="0"/>
                            </a:rPr>
                          </m:ctrlPr>
                        </m:sSupPr>
                        <m:e>
                          <m:r>
                            <a:rPr lang="en-US" i="1">
                              <a:latin typeface="Cambria Math"/>
                            </a:rPr>
                            <m:t>𝑒</m:t>
                          </m:r>
                        </m:e>
                        <m:sup>
                          <m:sSub>
                            <m:sSubPr>
                              <m:ctrlPr>
                                <a:rPr lang="en-US" i="1">
                                  <a:latin typeface="Cambria Math" panose="02040503050406030204" pitchFamily="18" charset="0"/>
                                </a:rPr>
                              </m:ctrlPr>
                            </m:sSubPr>
                            <m:e>
                              <m:r>
                                <a:rPr lang="en-US" i="1">
                                  <a:latin typeface="Cambria Math"/>
                                </a:rPr>
                                <m:t>𝛽</m:t>
                              </m:r>
                            </m:e>
                            <m:sub>
                              <m:r>
                                <a:rPr lang="en-US" i="1">
                                  <a:latin typeface="Cambria Math"/>
                                </a:rPr>
                                <m:t>0</m:t>
                              </m:r>
                            </m:sub>
                          </m:sSub>
                          <m:r>
                            <a:rPr lang="en-US" i="1">
                              <a:latin typeface="Cambria Math"/>
                            </a:rPr>
                            <m:t>+</m:t>
                          </m:r>
                          <m:sSub>
                            <m:sSubPr>
                              <m:ctrlPr>
                                <a:rPr lang="en-US" i="1">
                                  <a:latin typeface="Cambria Math" panose="02040503050406030204" pitchFamily="18" charset="0"/>
                                </a:rPr>
                              </m:ctrlPr>
                            </m:sSubPr>
                            <m:e>
                              <m:r>
                                <a:rPr lang="en-US" i="1">
                                  <a:latin typeface="Cambria Math"/>
                                </a:rPr>
                                <m:t>𝛽</m:t>
                              </m:r>
                            </m:e>
                            <m:sub>
                              <m:r>
                                <a:rPr lang="en-US" i="1">
                                  <a:latin typeface="Cambria Math"/>
                                </a:rPr>
                                <m:t>1</m:t>
                              </m:r>
                            </m:sub>
                          </m:sSub>
                          <m:r>
                            <a:rPr lang="en-US" i="1">
                              <a:latin typeface="Cambria Math"/>
                            </a:rPr>
                            <m:t>𝑥</m:t>
                          </m:r>
                        </m:sup>
                      </m:sSup>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3488561" y="1912899"/>
                <a:ext cx="1976503" cy="382284"/>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3561624" y="1871433"/>
            <a:ext cx="1964661" cy="378031"/>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4258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Interpretation of </a:t>
            </a:r>
            <a:r>
              <a:rPr lang="el-GR" b="1" dirty="0">
                <a:solidFill>
                  <a:srgbClr val="FF0000"/>
                </a:solidFill>
              </a:rPr>
              <a:t>β</a:t>
            </a:r>
            <a:r>
              <a:rPr lang="en-US" sz="1600" b="1" dirty="0">
                <a:solidFill>
                  <a:srgbClr val="FF0000"/>
                </a:solidFill>
              </a:rPr>
              <a:t>1</a:t>
            </a:r>
            <a:r>
              <a:rPr lang="en-US" b="1" dirty="0" smtClean="0">
                <a:solidFill>
                  <a:srgbClr val="FF0000"/>
                </a:solidFill>
              </a:rPr>
              <a:t> </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Getting back to the parameter estimation summary for the 1-predictor Universal Bank example, we are now in a position to interpret the parameter estimate for </a:t>
            </a:r>
            <a:r>
              <a:rPr lang="el-GR" dirty="0"/>
              <a:t>β</a:t>
            </a:r>
            <a:r>
              <a:rPr lang="en-US" sz="1400" dirty="0" smtClean="0"/>
              <a:t>1</a:t>
            </a:r>
            <a:r>
              <a:rPr lang="en-US" dirty="0" smtClean="0"/>
              <a:t> which was 0.036. </a:t>
            </a:r>
          </a:p>
          <a:p>
            <a:endParaRPr lang="en-US" dirty="0" smtClean="0"/>
          </a:p>
          <a:p>
            <a:r>
              <a:rPr lang="en-US" dirty="0" smtClean="0"/>
              <a:t>Since e</a:t>
            </a:r>
            <a:r>
              <a:rPr lang="en-US" baseline="30000" dirty="0" smtClean="0"/>
              <a:t>0.036</a:t>
            </a:r>
            <a:r>
              <a:rPr lang="en-US" dirty="0" smtClean="0"/>
              <a:t> is 1.037, that implies that per 1 unit increase in the income (i.e. per $1,000 increase, since income is given in thousands), the odds of accepting the loan changes by a factor of 1.037, in other words the odds go up by 3.7%. </a:t>
            </a:r>
          </a:p>
          <a:p>
            <a:endParaRPr lang="en-US" dirty="0"/>
          </a:p>
          <a:p>
            <a:r>
              <a:rPr lang="en-US" b="1" dirty="0" smtClean="0"/>
              <a:t>Remember:</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96" y="4959096"/>
            <a:ext cx="6336372" cy="1432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55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73102"/>
            <a:ext cx="7886700" cy="1325563"/>
          </a:xfrm>
        </p:spPr>
        <p:txBody>
          <a:bodyPr>
            <a:normAutofit/>
          </a:bodyPr>
          <a:lstStyle/>
          <a:p>
            <a:pPr algn="ctr"/>
            <a:r>
              <a:rPr lang="en-US" sz="3600" b="1" dirty="0" smtClean="0">
                <a:solidFill>
                  <a:srgbClr val="FF0000"/>
                </a:solidFill>
              </a:rPr>
              <a:t>Logistic Regression Model as a Classifier</a:t>
            </a:r>
            <a:endParaRPr lang="en-US" sz="3600" b="1" dirty="0">
              <a:solidFill>
                <a:srgbClr val="FF0000"/>
              </a:solidFill>
            </a:endParaRPr>
          </a:p>
        </p:txBody>
      </p:sp>
      <p:sp>
        <p:nvSpPr>
          <p:cNvPr id="3" name="Content Placeholder 2"/>
          <p:cNvSpPr>
            <a:spLocks noGrp="1"/>
          </p:cNvSpPr>
          <p:nvPr>
            <p:ph idx="1"/>
          </p:nvPr>
        </p:nvSpPr>
        <p:spPr>
          <a:xfrm>
            <a:off x="457200" y="1219200"/>
            <a:ext cx="8229600" cy="5334000"/>
          </a:xfrm>
        </p:spPr>
        <p:txBody>
          <a:bodyPr>
            <a:normAutofit/>
          </a:bodyPr>
          <a:lstStyle/>
          <a:p>
            <a:r>
              <a:rPr lang="en-US" sz="1600" dirty="0" smtClean="0"/>
              <a:t>Logistic regression model is often used for classification of observations into classes defined by the levels of the outcome Y.</a:t>
            </a:r>
          </a:p>
          <a:p>
            <a:endParaRPr lang="en-US" sz="1600" dirty="0"/>
          </a:p>
          <a:p>
            <a:r>
              <a:rPr lang="en-US" sz="1600" dirty="0" smtClean="0"/>
              <a:t>To understand this, assume, that after having fit the logistic model with 1 predictor to the Universal Bank data a new loan-seeker with an income of 125,000 walks into the bank. </a:t>
            </a:r>
          </a:p>
          <a:p>
            <a:endParaRPr lang="en-US" sz="1600" dirty="0" smtClean="0"/>
          </a:p>
          <a:p>
            <a:r>
              <a:rPr lang="en-US" sz="1600" dirty="0" smtClean="0"/>
              <a:t>Assume you are considering offering him/her a loan. Think of one way that you can classify him/her as either an acceptor or a rejecter of a loan.</a:t>
            </a:r>
          </a:p>
        </p:txBody>
      </p:sp>
      <p:sp>
        <p:nvSpPr>
          <p:cNvPr id="26" name="TextBox 25"/>
          <p:cNvSpPr txBox="1"/>
          <p:nvPr/>
        </p:nvSpPr>
        <p:spPr>
          <a:xfrm>
            <a:off x="6525388" y="6248400"/>
            <a:ext cx="1628012" cy="430887"/>
          </a:xfrm>
          <a:prstGeom prst="rect">
            <a:avLst/>
          </a:prstGeom>
          <a:noFill/>
          <a:ln>
            <a:solidFill>
              <a:schemeClr val="tx1"/>
            </a:solidFill>
          </a:ln>
        </p:spPr>
        <p:txBody>
          <a:bodyPr wrap="square" rtlCol="0">
            <a:spAutoFit/>
          </a:bodyPr>
          <a:lstStyle/>
          <a:p>
            <a:r>
              <a:rPr lang="en-US" sz="1100" dirty="0" smtClean="0"/>
              <a:t>New customer’s income ($125,000)</a:t>
            </a:r>
            <a:endParaRPr lang="en-US" sz="1100" dirty="0"/>
          </a:p>
        </p:txBody>
      </p:sp>
      <p:pic>
        <p:nvPicPr>
          <p:cNvPr id="4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6344" b="4424"/>
          <a:stretch/>
        </p:blipFill>
        <p:spPr bwMode="auto">
          <a:xfrm>
            <a:off x="2355975" y="3581400"/>
            <a:ext cx="4697968" cy="279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6" name="Straight Connector 45"/>
          <p:cNvCxnSpPr/>
          <p:nvPr/>
        </p:nvCxnSpPr>
        <p:spPr>
          <a:xfrm>
            <a:off x="2819400" y="4800600"/>
            <a:ext cx="2667000"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2819400" y="4800600"/>
            <a:ext cx="0" cy="1244959"/>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2819400" y="3707666"/>
            <a:ext cx="0" cy="1092934"/>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16200000">
            <a:off x="2526016" y="4043496"/>
            <a:ext cx="1010213" cy="338554"/>
          </a:xfrm>
          <a:prstGeom prst="rect">
            <a:avLst/>
          </a:prstGeom>
          <a:noFill/>
          <a:ln>
            <a:solidFill>
              <a:schemeClr val="tx1"/>
            </a:solidFill>
          </a:ln>
        </p:spPr>
        <p:txBody>
          <a:bodyPr wrap="none" rtlCol="0">
            <a:spAutoFit/>
          </a:bodyPr>
          <a:lstStyle/>
          <a:p>
            <a:r>
              <a:rPr lang="en-US" sz="1600" dirty="0" smtClean="0"/>
              <a:t>Acceptors</a:t>
            </a:r>
            <a:endParaRPr lang="en-US" sz="1100" dirty="0"/>
          </a:p>
        </p:txBody>
      </p:sp>
      <p:sp>
        <p:nvSpPr>
          <p:cNvPr id="55" name="TextBox 54"/>
          <p:cNvSpPr txBox="1"/>
          <p:nvPr/>
        </p:nvSpPr>
        <p:spPr>
          <a:xfrm rot="16200000">
            <a:off x="2546903" y="5253801"/>
            <a:ext cx="952825" cy="338554"/>
          </a:xfrm>
          <a:prstGeom prst="rect">
            <a:avLst/>
          </a:prstGeom>
          <a:noFill/>
          <a:ln>
            <a:solidFill>
              <a:schemeClr val="tx1"/>
            </a:solidFill>
          </a:ln>
        </p:spPr>
        <p:txBody>
          <a:bodyPr wrap="none" rtlCol="0">
            <a:spAutoFit/>
          </a:bodyPr>
          <a:lstStyle/>
          <a:p>
            <a:r>
              <a:rPr lang="en-US" sz="1600" dirty="0" smtClean="0"/>
              <a:t>Rejecters</a:t>
            </a:r>
            <a:endParaRPr lang="en-US" sz="1100" dirty="0"/>
          </a:p>
        </p:txBody>
      </p:sp>
      <p:cxnSp>
        <p:nvCxnSpPr>
          <p:cNvPr id="56" name="Straight Arrow Connector 55"/>
          <p:cNvCxnSpPr/>
          <p:nvPr/>
        </p:nvCxnSpPr>
        <p:spPr>
          <a:xfrm flipV="1">
            <a:off x="4800600" y="5562600"/>
            <a:ext cx="1" cy="482960"/>
          </a:xfrm>
          <a:prstGeom prst="straightConnector1">
            <a:avLst/>
          </a:prstGeom>
          <a:ln w="31750">
            <a:solidFill>
              <a:schemeClr val="tx1"/>
            </a:solidFill>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3200400" y="5569542"/>
            <a:ext cx="1577441" cy="0"/>
          </a:xfrm>
          <a:prstGeom prst="straightConnector1">
            <a:avLst/>
          </a:prstGeom>
          <a:ln w="31750">
            <a:solidFill>
              <a:schemeClr val="tx1"/>
            </a:solidFill>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800600" y="6045560"/>
            <a:ext cx="1736323" cy="6268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934984" y="4538246"/>
            <a:ext cx="700063" cy="338554"/>
          </a:xfrm>
          <a:prstGeom prst="rect">
            <a:avLst/>
          </a:prstGeom>
          <a:noFill/>
          <a:ln>
            <a:noFill/>
          </a:ln>
        </p:spPr>
        <p:txBody>
          <a:bodyPr wrap="none" rtlCol="0">
            <a:spAutoFit/>
          </a:bodyPr>
          <a:lstStyle/>
          <a:p>
            <a:r>
              <a:rPr lang="en-US" sz="1600" dirty="0" smtClean="0"/>
              <a:t>Cutoff</a:t>
            </a:r>
            <a:endParaRPr lang="en-US" sz="1100" dirty="0"/>
          </a:p>
        </p:txBody>
      </p:sp>
      <p:sp>
        <p:nvSpPr>
          <p:cNvPr id="67" name="TextBox 66"/>
          <p:cNvSpPr txBox="1"/>
          <p:nvPr/>
        </p:nvSpPr>
        <p:spPr>
          <a:xfrm rot="16200000">
            <a:off x="2554710" y="5260136"/>
            <a:ext cx="952825" cy="338554"/>
          </a:xfrm>
          <a:prstGeom prst="rect">
            <a:avLst/>
          </a:prstGeom>
          <a:noFill/>
          <a:ln>
            <a:solidFill>
              <a:schemeClr val="tx1"/>
            </a:solidFill>
          </a:ln>
        </p:spPr>
        <p:txBody>
          <a:bodyPr wrap="none" rtlCol="0">
            <a:spAutoFit/>
          </a:bodyPr>
          <a:lstStyle/>
          <a:p>
            <a:r>
              <a:rPr lang="en-US" sz="1600" dirty="0" smtClean="0">
                <a:solidFill>
                  <a:srgbClr val="FF0000"/>
                </a:solidFill>
              </a:rPr>
              <a:t>Rejecters</a:t>
            </a:r>
            <a:endParaRPr lang="en-US" sz="1100" dirty="0">
              <a:solidFill>
                <a:srgbClr val="FF0000"/>
              </a:solidFill>
            </a:endParaRPr>
          </a:p>
        </p:txBody>
      </p:sp>
    </p:spTree>
    <p:extLst>
      <p:ext uri="{BB962C8B-B14F-4D97-AF65-F5344CB8AC3E}">
        <p14:creationId xmlns:p14="http://schemas.microsoft.com/office/powerpoint/2010/main" val="152157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4" grpId="0" animBg="1"/>
      <p:bldP spid="55" grpId="0" animBg="1"/>
      <p:bldP spid="65" grpId="0"/>
      <p:bldP spid="6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7383"/>
            <a:ext cx="7886700" cy="832738"/>
          </a:xfrm>
        </p:spPr>
        <p:txBody>
          <a:bodyPr>
            <a:normAutofit/>
          </a:bodyPr>
          <a:lstStyle/>
          <a:p>
            <a:pPr algn="ctr"/>
            <a:r>
              <a:rPr lang="en-US" sz="3200" b="1" dirty="0">
                <a:solidFill>
                  <a:srgbClr val="FF0000"/>
                </a:solidFill>
              </a:rPr>
              <a:t>Logistic Regression Model as a Classifier</a:t>
            </a:r>
          </a:p>
        </p:txBody>
      </p:sp>
      <p:sp>
        <p:nvSpPr>
          <p:cNvPr id="3" name="Content Placeholder 2"/>
          <p:cNvSpPr>
            <a:spLocks noGrp="1"/>
          </p:cNvSpPr>
          <p:nvPr>
            <p:ph idx="1"/>
          </p:nvPr>
        </p:nvSpPr>
        <p:spPr>
          <a:xfrm>
            <a:off x="518605" y="868639"/>
            <a:ext cx="8229600" cy="4918631"/>
          </a:xfrm>
        </p:spPr>
        <p:txBody>
          <a:bodyPr>
            <a:normAutofit/>
          </a:bodyPr>
          <a:lstStyle/>
          <a:p>
            <a:r>
              <a:rPr lang="en-US" sz="1800" dirty="0" smtClean="0"/>
              <a:t>So we see that in addition to predicting probabilities, and as a result of that, logistic regression can be used for classification purposes. In our case it can be  used to classify loan-seekers into “acceptor” and “rejecter” classes.</a:t>
            </a:r>
          </a:p>
          <a:p>
            <a:endParaRPr lang="en-US" sz="1800" dirty="0"/>
          </a:p>
          <a:p>
            <a:r>
              <a:rPr lang="en-US" sz="1800" dirty="0" smtClean="0"/>
              <a:t>The classification rule depends on the selected </a:t>
            </a:r>
            <a:r>
              <a:rPr lang="en-US" sz="1800" b="1" dirty="0" smtClean="0"/>
              <a:t>cutoff</a:t>
            </a:r>
            <a:r>
              <a:rPr lang="en-US" sz="1800" dirty="0" smtClean="0"/>
              <a:t>. In the example on the previous slide we provisionally chose a cutoff of 0.5 (</a:t>
            </a:r>
            <a:r>
              <a:rPr lang="en-US" sz="1800" i="1" dirty="0" smtClean="0"/>
              <a:t>majority rule</a:t>
            </a:r>
            <a:r>
              <a:rPr lang="en-US" sz="1800" dirty="0" smtClean="0"/>
              <a:t>).</a:t>
            </a:r>
          </a:p>
          <a:p>
            <a:endParaRPr lang="en-US" sz="1800" dirty="0"/>
          </a:p>
          <a:p>
            <a:r>
              <a:rPr lang="en-US" sz="1800" dirty="0" smtClean="0"/>
              <a:t>Although in practice the cutoff is often taken to be 0.5, in some applications it may be different from 0.5 especially </a:t>
            </a:r>
            <a:r>
              <a:rPr lang="en-US" sz="1800" b="1" i="1" dirty="0" smtClean="0">
                <a:solidFill>
                  <a:srgbClr val="FF0000"/>
                </a:solidFill>
              </a:rPr>
              <a:t>if the cost of misclassification varies across the classes. </a:t>
            </a:r>
          </a:p>
          <a:p>
            <a:endParaRPr lang="en-US" sz="1800" dirty="0"/>
          </a:p>
          <a:p>
            <a:r>
              <a:rPr lang="en-US" sz="1800" dirty="0" smtClean="0"/>
              <a:t>The following general rule is then used </a:t>
            </a:r>
            <a:r>
              <a:rPr lang="en-US" sz="1800" b="1" dirty="0" smtClean="0"/>
              <a:t>to classify each observation under consideration</a:t>
            </a:r>
            <a:r>
              <a:rPr lang="en-US" sz="1800" dirty="0" smtClean="0"/>
              <a:t>.</a:t>
            </a:r>
            <a:endParaRPr lang="en-US" sz="1800" dirty="0"/>
          </a:p>
        </p:txBody>
      </p:sp>
      <p:sp>
        <p:nvSpPr>
          <p:cNvPr id="6" name="Rounded Rectangle 5"/>
          <p:cNvSpPr/>
          <p:nvPr/>
        </p:nvSpPr>
        <p:spPr>
          <a:xfrm>
            <a:off x="3674353" y="4762500"/>
            <a:ext cx="2269918" cy="762000"/>
          </a:xfrm>
          <a:prstGeom prst="roundRect">
            <a:avLst/>
          </a:prstGeom>
          <a:solidFill>
            <a:srgbClr val="BCC1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Is the predicted probability of “success” for the observation  ≥ Cutoff?</a:t>
            </a:r>
            <a:endParaRPr lang="en-US" sz="1400" dirty="0">
              <a:solidFill>
                <a:schemeClr val="tx1"/>
              </a:solidFill>
            </a:endParaRPr>
          </a:p>
        </p:txBody>
      </p:sp>
      <p:cxnSp>
        <p:nvCxnSpPr>
          <p:cNvPr id="8" name="Straight Arrow Connector 7"/>
          <p:cNvCxnSpPr/>
          <p:nvPr/>
        </p:nvCxnSpPr>
        <p:spPr>
          <a:xfrm flipH="1">
            <a:off x="3496718" y="5524500"/>
            <a:ext cx="1303068" cy="495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31103" y="5522274"/>
            <a:ext cx="1144979" cy="4656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3055286" y="6056416"/>
            <a:ext cx="1092965" cy="49678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Classify as Failure</a:t>
            </a:r>
            <a:endParaRPr lang="en-US" sz="1600" dirty="0">
              <a:solidFill>
                <a:schemeClr val="tx1"/>
              </a:solidFill>
            </a:endParaRPr>
          </a:p>
        </p:txBody>
      </p:sp>
      <p:sp>
        <p:nvSpPr>
          <p:cNvPr id="14" name="Rounded Rectangle 13"/>
          <p:cNvSpPr/>
          <p:nvPr/>
        </p:nvSpPr>
        <p:spPr>
          <a:xfrm>
            <a:off x="5396449" y="6026232"/>
            <a:ext cx="1232951" cy="526968"/>
          </a:xfrm>
          <a:prstGeom prst="round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Classify as Success</a:t>
            </a:r>
            <a:endParaRPr lang="en-US" sz="1600" dirty="0">
              <a:solidFill>
                <a:schemeClr val="tx1"/>
              </a:solidFill>
            </a:endParaRPr>
          </a:p>
        </p:txBody>
      </p:sp>
      <p:sp>
        <p:nvSpPr>
          <p:cNvPr id="20" name="TextBox 19"/>
          <p:cNvSpPr txBox="1"/>
          <p:nvPr/>
        </p:nvSpPr>
        <p:spPr>
          <a:xfrm>
            <a:off x="5616739" y="5530191"/>
            <a:ext cx="485518" cy="369332"/>
          </a:xfrm>
          <a:prstGeom prst="rect">
            <a:avLst/>
          </a:prstGeom>
          <a:noFill/>
        </p:spPr>
        <p:txBody>
          <a:bodyPr wrap="none" rtlCol="0">
            <a:spAutoFit/>
          </a:bodyPr>
          <a:lstStyle/>
          <a:p>
            <a:r>
              <a:rPr lang="en-US" dirty="0" smtClean="0"/>
              <a:t>Yes</a:t>
            </a:r>
            <a:endParaRPr lang="en-US" dirty="0"/>
          </a:p>
        </p:txBody>
      </p:sp>
      <p:sp>
        <p:nvSpPr>
          <p:cNvPr id="22" name="TextBox 21"/>
          <p:cNvSpPr txBox="1"/>
          <p:nvPr/>
        </p:nvSpPr>
        <p:spPr>
          <a:xfrm>
            <a:off x="3583768" y="5570414"/>
            <a:ext cx="455574" cy="369332"/>
          </a:xfrm>
          <a:prstGeom prst="rect">
            <a:avLst/>
          </a:prstGeom>
          <a:noFill/>
        </p:spPr>
        <p:txBody>
          <a:bodyPr wrap="none" rtlCol="0">
            <a:spAutoFit/>
          </a:bodyPr>
          <a:lstStyle/>
          <a:p>
            <a:r>
              <a:rPr lang="en-US" dirty="0" smtClean="0"/>
              <a:t>No</a:t>
            </a:r>
            <a:endParaRPr lang="en-US" dirty="0"/>
          </a:p>
        </p:txBody>
      </p:sp>
    </p:spTree>
    <p:extLst>
      <p:ext uri="{BB962C8B-B14F-4D97-AF65-F5344CB8AC3E}">
        <p14:creationId xmlns:p14="http://schemas.microsoft.com/office/powerpoint/2010/main" val="16901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20" grpId="0"/>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11504"/>
          </a:xfrm>
        </p:spPr>
        <p:txBody>
          <a:bodyPr>
            <a:normAutofit/>
          </a:bodyPr>
          <a:lstStyle/>
          <a:p>
            <a:pPr algn="ctr"/>
            <a:r>
              <a:rPr lang="en-US" sz="3600" b="1" dirty="0" smtClean="0">
                <a:solidFill>
                  <a:srgbClr val="FF0000"/>
                </a:solidFill>
              </a:rPr>
              <a:t>Assessment of Model Performance</a:t>
            </a:r>
            <a:endParaRPr lang="en-US" sz="3600" b="1" dirty="0">
              <a:solidFill>
                <a:srgbClr val="FF0000"/>
              </a:solidFill>
            </a:endParaRPr>
          </a:p>
        </p:txBody>
      </p:sp>
      <p:sp>
        <p:nvSpPr>
          <p:cNvPr id="3" name="Content Placeholder 2"/>
          <p:cNvSpPr>
            <a:spLocks noGrp="1"/>
          </p:cNvSpPr>
          <p:nvPr>
            <p:ph idx="1"/>
          </p:nvPr>
        </p:nvSpPr>
        <p:spPr>
          <a:xfrm>
            <a:off x="381000" y="1143000"/>
            <a:ext cx="8229600" cy="4961889"/>
          </a:xfrm>
        </p:spPr>
        <p:txBody>
          <a:bodyPr/>
          <a:lstStyle/>
          <a:p>
            <a:r>
              <a:rPr lang="en-US" sz="1800" dirty="0" smtClean="0"/>
              <a:t>As with any other model, there are various ways to assess the adequacy and performance of the logistic regression model. </a:t>
            </a:r>
          </a:p>
          <a:p>
            <a:r>
              <a:rPr lang="en-US" sz="1800" b="1" i="1" dirty="0" smtClean="0">
                <a:solidFill>
                  <a:srgbClr val="FF0000"/>
                </a:solidFill>
              </a:rPr>
              <a:t>In this course we be assessing the performance of the logistic model as a classifier, when built on the training set and applied on the testing set.</a:t>
            </a:r>
          </a:p>
          <a:p>
            <a:r>
              <a:rPr lang="en-US" sz="1800" dirty="0" smtClean="0"/>
              <a:t>Two common tools that come handy are the </a:t>
            </a:r>
            <a:r>
              <a:rPr lang="en-US" sz="1800" b="1" i="1" dirty="0" smtClean="0">
                <a:solidFill>
                  <a:srgbClr val="FF0000"/>
                </a:solidFill>
              </a:rPr>
              <a:t>confusion matrix </a:t>
            </a:r>
            <a:r>
              <a:rPr lang="en-US" sz="1800" dirty="0" smtClean="0"/>
              <a:t>(aka classification matrix) and the </a:t>
            </a:r>
            <a:r>
              <a:rPr lang="en-US" sz="1800" b="1" i="1" dirty="0" smtClean="0">
                <a:solidFill>
                  <a:srgbClr val="FF0000"/>
                </a:solidFill>
              </a:rPr>
              <a:t>Receiver Operating Characteristic (ROC) </a:t>
            </a:r>
            <a:r>
              <a:rPr lang="en-US" sz="1800" i="1" dirty="0" smtClean="0"/>
              <a:t>Curve.</a:t>
            </a:r>
          </a:p>
          <a:p>
            <a:r>
              <a:rPr lang="en-US" sz="1800" dirty="0" smtClean="0"/>
              <a:t>Here is how the classification performance is usually assessed. </a:t>
            </a:r>
          </a:p>
          <a:p>
            <a:endParaRPr lang="en-US" dirty="0"/>
          </a:p>
        </p:txBody>
      </p:sp>
      <p:sp>
        <p:nvSpPr>
          <p:cNvPr id="6" name="Freeform 5"/>
          <p:cNvSpPr/>
          <p:nvPr/>
        </p:nvSpPr>
        <p:spPr>
          <a:xfrm>
            <a:off x="2286000" y="3276600"/>
            <a:ext cx="4274820" cy="998220"/>
          </a:xfrm>
          <a:custGeom>
            <a:avLst/>
            <a:gdLst>
              <a:gd name="connsiteX0" fmla="*/ 0 w 4274820"/>
              <a:gd name="connsiteY0" fmla="*/ 99822 h 998220"/>
              <a:gd name="connsiteX1" fmla="*/ 99822 w 4274820"/>
              <a:gd name="connsiteY1" fmla="*/ 0 h 998220"/>
              <a:gd name="connsiteX2" fmla="*/ 4174998 w 4274820"/>
              <a:gd name="connsiteY2" fmla="*/ 0 h 998220"/>
              <a:gd name="connsiteX3" fmla="*/ 4274820 w 4274820"/>
              <a:gd name="connsiteY3" fmla="*/ 99822 h 998220"/>
              <a:gd name="connsiteX4" fmla="*/ 4274820 w 4274820"/>
              <a:gd name="connsiteY4" fmla="*/ 898398 h 998220"/>
              <a:gd name="connsiteX5" fmla="*/ 4174998 w 4274820"/>
              <a:gd name="connsiteY5" fmla="*/ 998220 h 998220"/>
              <a:gd name="connsiteX6" fmla="*/ 99822 w 4274820"/>
              <a:gd name="connsiteY6" fmla="*/ 998220 h 998220"/>
              <a:gd name="connsiteX7" fmla="*/ 0 w 4274820"/>
              <a:gd name="connsiteY7" fmla="*/ 898398 h 998220"/>
              <a:gd name="connsiteX8" fmla="*/ 0 w 4274820"/>
              <a:gd name="connsiteY8" fmla="*/ 99822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4820" h="998220">
                <a:moveTo>
                  <a:pt x="0" y="99822"/>
                </a:moveTo>
                <a:cubicBezTo>
                  <a:pt x="0" y="44692"/>
                  <a:pt x="44692" y="0"/>
                  <a:pt x="99822" y="0"/>
                </a:cubicBezTo>
                <a:lnTo>
                  <a:pt x="4174998" y="0"/>
                </a:lnTo>
                <a:cubicBezTo>
                  <a:pt x="4230128" y="0"/>
                  <a:pt x="4274820" y="44692"/>
                  <a:pt x="4274820" y="99822"/>
                </a:cubicBezTo>
                <a:lnTo>
                  <a:pt x="4274820" y="898398"/>
                </a:lnTo>
                <a:cubicBezTo>
                  <a:pt x="4274820" y="953528"/>
                  <a:pt x="4230128" y="998220"/>
                  <a:pt x="4174998" y="998220"/>
                </a:cubicBezTo>
                <a:lnTo>
                  <a:pt x="99822" y="998220"/>
                </a:lnTo>
                <a:cubicBezTo>
                  <a:pt x="44692" y="998220"/>
                  <a:pt x="0" y="953528"/>
                  <a:pt x="0" y="898398"/>
                </a:cubicBezTo>
                <a:lnTo>
                  <a:pt x="0" y="99822"/>
                </a:lnTo>
                <a:close/>
              </a:path>
            </a:pathLst>
          </a:custGeom>
          <a:solidFill>
            <a:schemeClr val="accent6">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7817" tIns="97817" rIns="1116501" bIns="97817"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Build the classification models using the training set only.</a:t>
            </a:r>
            <a:endParaRPr lang="en-US" sz="1800" kern="1200" dirty="0">
              <a:solidFill>
                <a:schemeClr val="tx1"/>
              </a:solidFill>
            </a:endParaRPr>
          </a:p>
        </p:txBody>
      </p:sp>
      <p:sp>
        <p:nvSpPr>
          <p:cNvPr id="7" name="Freeform 6"/>
          <p:cNvSpPr/>
          <p:nvPr/>
        </p:nvSpPr>
        <p:spPr>
          <a:xfrm>
            <a:off x="2663189" y="4441189"/>
            <a:ext cx="4274820" cy="998220"/>
          </a:xfrm>
          <a:custGeom>
            <a:avLst/>
            <a:gdLst>
              <a:gd name="connsiteX0" fmla="*/ 0 w 4274820"/>
              <a:gd name="connsiteY0" fmla="*/ 99822 h 998220"/>
              <a:gd name="connsiteX1" fmla="*/ 99822 w 4274820"/>
              <a:gd name="connsiteY1" fmla="*/ 0 h 998220"/>
              <a:gd name="connsiteX2" fmla="*/ 4174998 w 4274820"/>
              <a:gd name="connsiteY2" fmla="*/ 0 h 998220"/>
              <a:gd name="connsiteX3" fmla="*/ 4274820 w 4274820"/>
              <a:gd name="connsiteY3" fmla="*/ 99822 h 998220"/>
              <a:gd name="connsiteX4" fmla="*/ 4274820 w 4274820"/>
              <a:gd name="connsiteY4" fmla="*/ 898398 h 998220"/>
              <a:gd name="connsiteX5" fmla="*/ 4174998 w 4274820"/>
              <a:gd name="connsiteY5" fmla="*/ 998220 h 998220"/>
              <a:gd name="connsiteX6" fmla="*/ 99822 w 4274820"/>
              <a:gd name="connsiteY6" fmla="*/ 998220 h 998220"/>
              <a:gd name="connsiteX7" fmla="*/ 0 w 4274820"/>
              <a:gd name="connsiteY7" fmla="*/ 898398 h 998220"/>
              <a:gd name="connsiteX8" fmla="*/ 0 w 4274820"/>
              <a:gd name="connsiteY8" fmla="*/ 99822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4820" h="998220">
                <a:moveTo>
                  <a:pt x="0" y="99822"/>
                </a:moveTo>
                <a:cubicBezTo>
                  <a:pt x="0" y="44692"/>
                  <a:pt x="44692" y="0"/>
                  <a:pt x="99822" y="0"/>
                </a:cubicBezTo>
                <a:lnTo>
                  <a:pt x="4174998" y="0"/>
                </a:lnTo>
                <a:cubicBezTo>
                  <a:pt x="4230128" y="0"/>
                  <a:pt x="4274820" y="44692"/>
                  <a:pt x="4274820" y="99822"/>
                </a:cubicBezTo>
                <a:lnTo>
                  <a:pt x="4274820" y="898398"/>
                </a:lnTo>
                <a:cubicBezTo>
                  <a:pt x="4274820" y="953528"/>
                  <a:pt x="4230128" y="998220"/>
                  <a:pt x="4174998" y="998220"/>
                </a:cubicBezTo>
                <a:lnTo>
                  <a:pt x="99822" y="998220"/>
                </a:lnTo>
                <a:cubicBezTo>
                  <a:pt x="44692" y="998220"/>
                  <a:pt x="0" y="953528"/>
                  <a:pt x="0" y="898398"/>
                </a:cubicBezTo>
                <a:lnTo>
                  <a:pt x="0" y="99822"/>
                </a:lnTo>
                <a:close/>
              </a:path>
            </a:pathLst>
          </a:custGeom>
          <a:solidFill>
            <a:schemeClr val="bg2">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7817" tIns="97817" rIns="1123850" bIns="97817"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Classify the observations in the testing set using the models built in the previous step.</a:t>
            </a:r>
            <a:endParaRPr lang="en-US" sz="1800" kern="1200" dirty="0">
              <a:solidFill>
                <a:schemeClr val="tx1"/>
              </a:solidFill>
            </a:endParaRPr>
          </a:p>
        </p:txBody>
      </p:sp>
      <p:sp>
        <p:nvSpPr>
          <p:cNvPr id="8" name="Freeform 7"/>
          <p:cNvSpPr/>
          <p:nvPr/>
        </p:nvSpPr>
        <p:spPr>
          <a:xfrm>
            <a:off x="3040379" y="5605779"/>
            <a:ext cx="4274820" cy="998220"/>
          </a:xfrm>
          <a:custGeom>
            <a:avLst/>
            <a:gdLst>
              <a:gd name="connsiteX0" fmla="*/ 0 w 4274820"/>
              <a:gd name="connsiteY0" fmla="*/ 99822 h 998220"/>
              <a:gd name="connsiteX1" fmla="*/ 99822 w 4274820"/>
              <a:gd name="connsiteY1" fmla="*/ 0 h 998220"/>
              <a:gd name="connsiteX2" fmla="*/ 4174998 w 4274820"/>
              <a:gd name="connsiteY2" fmla="*/ 0 h 998220"/>
              <a:gd name="connsiteX3" fmla="*/ 4274820 w 4274820"/>
              <a:gd name="connsiteY3" fmla="*/ 99822 h 998220"/>
              <a:gd name="connsiteX4" fmla="*/ 4274820 w 4274820"/>
              <a:gd name="connsiteY4" fmla="*/ 898398 h 998220"/>
              <a:gd name="connsiteX5" fmla="*/ 4174998 w 4274820"/>
              <a:gd name="connsiteY5" fmla="*/ 998220 h 998220"/>
              <a:gd name="connsiteX6" fmla="*/ 99822 w 4274820"/>
              <a:gd name="connsiteY6" fmla="*/ 998220 h 998220"/>
              <a:gd name="connsiteX7" fmla="*/ 0 w 4274820"/>
              <a:gd name="connsiteY7" fmla="*/ 898398 h 998220"/>
              <a:gd name="connsiteX8" fmla="*/ 0 w 4274820"/>
              <a:gd name="connsiteY8" fmla="*/ 99822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4820" h="998220">
                <a:moveTo>
                  <a:pt x="0" y="99822"/>
                </a:moveTo>
                <a:cubicBezTo>
                  <a:pt x="0" y="44692"/>
                  <a:pt x="44692" y="0"/>
                  <a:pt x="99822" y="0"/>
                </a:cubicBezTo>
                <a:lnTo>
                  <a:pt x="4174998" y="0"/>
                </a:lnTo>
                <a:cubicBezTo>
                  <a:pt x="4230128" y="0"/>
                  <a:pt x="4274820" y="44692"/>
                  <a:pt x="4274820" y="99822"/>
                </a:cubicBezTo>
                <a:lnTo>
                  <a:pt x="4274820" y="898398"/>
                </a:lnTo>
                <a:cubicBezTo>
                  <a:pt x="4274820" y="953528"/>
                  <a:pt x="4230128" y="998220"/>
                  <a:pt x="4174998" y="998220"/>
                </a:cubicBezTo>
                <a:lnTo>
                  <a:pt x="99822" y="998220"/>
                </a:lnTo>
                <a:cubicBezTo>
                  <a:pt x="44692" y="998220"/>
                  <a:pt x="0" y="953528"/>
                  <a:pt x="0" y="898398"/>
                </a:cubicBezTo>
                <a:lnTo>
                  <a:pt x="0" y="99822"/>
                </a:lnTo>
                <a:close/>
              </a:path>
            </a:pathLst>
          </a:custGeom>
          <a:solidFill>
            <a:schemeClr val="accent3">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7817" tIns="97817" rIns="1123850" bIns="97817" numCol="1" spcCol="1270" anchor="ctr" anchorCtr="0">
            <a:noAutofit/>
          </a:bodyPr>
          <a:lstStyle/>
          <a:p>
            <a:pPr lvl="0" algn="l" defTabSz="800100">
              <a:lnSpc>
                <a:spcPct val="90000"/>
              </a:lnSpc>
              <a:spcBef>
                <a:spcPct val="0"/>
              </a:spcBef>
              <a:spcAft>
                <a:spcPct val="35000"/>
              </a:spcAft>
            </a:pPr>
            <a:r>
              <a:rPr lang="en-US" sz="1800" kern="1200" dirty="0" smtClean="0">
                <a:solidFill>
                  <a:schemeClr val="tx1"/>
                </a:solidFill>
              </a:rPr>
              <a:t>Evaluate the performance of the models on the testing set by comparing the confusion matrices and/or ROC Curves. </a:t>
            </a:r>
            <a:endParaRPr lang="en-US" sz="1800" kern="1200" dirty="0">
              <a:solidFill>
                <a:schemeClr val="tx1"/>
              </a:solidFill>
            </a:endParaRPr>
          </a:p>
        </p:txBody>
      </p:sp>
      <p:sp>
        <p:nvSpPr>
          <p:cNvPr id="9" name="Freeform 8"/>
          <p:cNvSpPr/>
          <p:nvPr/>
        </p:nvSpPr>
        <p:spPr>
          <a:xfrm>
            <a:off x="5911977" y="4033583"/>
            <a:ext cx="648843" cy="648843"/>
          </a:xfrm>
          <a:custGeom>
            <a:avLst/>
            <a:gdLst>
              <a:gd name="connsiteX0" fmla="*/ 0 w 648843"/>
              <a:gd name="connsiteY0" fmla="*/ 356864 h 648843"/>
              <a:gd name="connsiteX1" fmla="*/ 145990 w 648843"/>
              <a:gd name="connsiteY1" fmla="*/ 356864 h 648843"/>
              <a:gd name="connsiteX2" fmla="*/ 145990 w 648843"/>
              <a:gd name="connsiteY2" fmla="*/ 0 h 648843"/>
              <a:gd name="connsiteX3" fmla="*/ 502853 w 648843"/>
              <a:gd name="connsiteY3" fmla="*/ 0 h 648843"/>
              <a:gd name="connsiteX4" fmla="*/ 502853 w 648843"/>
              <a:gd name="connsiteY4" fmla="*/ 356864 h 648843"/>
              <a:gd name="connsiteX5" fmla="*/ 648843 w 648843"/>
              <a:gd name="connsiteY5" fmla="*/ 356864 h 648843"/>
              <a:gd name="connsiteX6" fmla="*/ 324422 w 648843"/>
              <a:gd name="connsiteY6" fmla="*/ 648843 h 648843"/>
              <a:gd name="connsiteX7" fmla="*/ 0 w 648843"/>
              <a:gd name="connsiteY7" fmla="*/ 356864 h 64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843" h="648843">
                <a:moveTo>
                  <a:pt x="0" y="356864"/>
                </a:moveTo>
                <a:lnTo>
                  <a:pt x="145990" y="356864"/>
                </a:lnTo>
                <a:lnTo>
                  <a:pt x="145990" y="0"/>
                </a:lnTo>
                <a:lnTo>
                  <a:pt x="502853" y="0"/>
                </a:lnTo>
                <a:lnTo>
                  <a:pt x="502853" y="356864"/>
                </a:lnTo>
                <a:lnTo>
                  <a:pt x="648843" y="356864"/>
                </a:lnTo>
                <a:lnTo>
                  <a:pt x="324422" y="648843"/>
                </a:lnTo>
                <a:lnTo>
                  <a:pt x="0" y="356864"/>
                </a:lnTo>
                <a:close/>
              </a:path>
            </a:pathLst>
          </a:custGeom>
          <a:ln>
            <a:solidFill>
              <a:schemeClr val="tx1"/>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20" tIns="36830" rIns="182820" bIns="197419" numCol="1" spcCol="1270" anchor="ctr" anchorCtr="0">
            <a:noAutofit/>
          </a:bodyPr>
          <a:lstStyle/>
          <a:p>
            <a:pPr lvl="0" algn="ctr" defTabSz="1289050">
              <a:lnSpc>
                <a:spcPct val="90000"/>
              </a:lnSpc>
              <a:spcBef>
                <a:spcPct val="0"/>
              </a:spcBef>
              <a:spcAft>
                <a:spcPct val="35000"/>
              </a:spcAft>
            </a:pPr>
            <a:endParaRPr lang="en-US" sz="2900" kern="1200"/>
          </a:p>
        </p:txBody>
      </p:sp>
      <p:sp>
        <p:nvSpPr>
          <p:cNvPr id="10" name="Freeform 9"/>
          <p:cNvSpPr/>
          <p:nvPr/>
        </p:nvSpPr>
        <p:spPr>
          <a:xfrm>
            <a:off x="6289166" y="5191518"/>
            <a:ext cx="648843" cy="648843"/>
          </a:xfrm>
          <a:custGeom>
            <a:avLst/>
            <a:gdLst>
              <a:gd name="connsiteX0" fmla="*/ 0 w 648843"/>
              <a:gd name="connsiteY0" fmla="*/ 356864 h 648843"/>
              <a:gd name="connsiteX1" fmla="*/ 145990 w 648843"/>
              <a:gd name="connsiteY1" fmla="*/ 356864 h 648843"/>
              <a:gd name="connsiteX2" fmla="*/ 145990 w 648843"/>
              <a:gd name="connsiteY2" fmla="*/ 0 h 648843"/>
              <a:gd name="connsiteX3" fmla="*/ 502853 w 648843"/>
              <a:gd name="connsiteY3" fmla="*/ 0 h 648843"/>
              <a:gd name="connsiteX4" fmla="*/ 502853 w 648843"/>
              <a:gd name="connsiteY4" fmla="*/ 356864 h 648843"/>
              <a:gd name="connsiteX5" fmla="*/ 648843 w 648843"/>
              <a:gd name="connsiteY5" fmla="*/ 356864 h 648843"/>
              <a:gd name="connsiteX6" fmla="*/ 324422 w 648843"/>
              <a:gd name="connsiteY6" fmla="*/ 648843 h 648843"/>
              <a:gd name="connsiteX7" fmla="*/ 0 w 648843"/>
              <a:gd name="connsiteY7" fmla="*/ 356864 h 64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843" h="648843">
                <a:moveTo>
                  <a:pt x="0" y="356864"/>
                </a:moveTo>
                <a:lnTo>
                  <a:pt x="145990" y="356864"/>
                </a:lnTo>
                <a:lnTo>
                  <a:pt x="145990" y="0"/>
                </a:lnTo>
                <a:lnTo>
                  <a:pt x="502853" y="0"/>
                </a:lnTo>
                <a:lnTo>
                  <a:pt x="502853" y="356864"/>
                </a:lnTo>
                <a:lnTo>
                  <a:pt x="648843" y="356864"/>
                </a:lnTo>
                <a:lnTo>
                  <a:pt x="324422" y="648843"/>
                </a:lnTo>
                <a:lnTo>
                  <a:pt x="0" y="356864"/>
                </a:lnTo>
                <a:close/>
              </a:path>
            </a:pathLst>
          </a:custGeom>
          <a:ln>
            <a:solidFill>
              <a:schemeClr val="tx1"/>
            </a:solidFill>
          </a:ln>
        </p:spPr>
        <p:style>
          <a:lnRef idx="2">
            <a:scrgbClr r="0" g="0" b="0"/>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20" tIns="36830" rIns="182820" bIns="197419" numCol="1" spcCol="1270" anchor="ctr" anchorCtr="0">
            <a:noAutofit/>
          </a:bodyPr>
          <a:lstStyle/>
          <a:p>
            <a:pPr lvl="0" algn="ctr" defTabSz="1289050">
              <a:lnSpc>
                <a:spcPct val="90000"/>
              </a:lnSpc>
              <a:spcBef>
                <a:spcPct val="0"/>
              </a:spcBef>
              <a:spcAft>
                <a:spcPct val="35000"/>
              </a:spcAft>
            </a:pPr>
            <a:endParaRPr lang="en-US" sz="2900" kern="1200"/>
          </a:p>
        </p:txBody>
      </p:sp>
    </p:spTree>
    <p:extLst>
      <p:ext uri="{BB962C8B-B14F-4D97-AF65-F5344CB8AC3E}">
        <p14:creationId xmlns:p14="http://schemas.microsoft.com/office/powerpoint/2010/main" val="4042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Solution: Use Logistic Function</a:t>
            </a:r>
            <a:endParaRPr lang="en-US" b="1" dirty="0">
              <a:solidFill>
                <a:srgbClr val="FF0000"/>
              </a:solidFill>
            </a:endParaRPr>
          </a:p>
        </p:txBody>
      </p:sp>
      <p:sp>
        <p:nvSpPr>
          <p:cNvPr id="3" name="Content Placeholder 2"/>
          <p:cNvSpPr>
            <a:spLocks noGrp="1"/>
          </p:cNvSpPr>
          <p:nvPr>
            <p:ph idx="1"/>
          </p:nvPr>
        </p:nvSpPr>
        <p:spPr>
          <a:xfrm>
            <a:off x="628650" y="1825624"/>
            <a:ext cx="8167878" cy="4563899"/>
          </a:xfrm>
        </p:spPr>
        <p:txBody>
          <a:bodyPr/>
          <a:lstStyle/>
          <a:p>
            <a:r>
              <a:rPr lang="en-US" dirty="0" smtClean="0"/>
              <a:t>Instead of trying to predict Y, let’s try to predict P(Y = 1), i.e., the probability a customer buys Citrus Hill (CH) juice.</a:t>
            </a:r>
          </a:p>
          <a:p>
            <a:r>
              <a:rPr lang="en-US" dirty="0" smtClean="0"/>
              <a:t>Thus, we can model P(Y = 1) using a function that gives outputs between 0 and 1.</a:t>
            </a:r>
          </a:p>
          <a:p>
            <a:r>
              <a:rPr lang="en-US" dirty="0" smtClean="0"/>
              <a:t>We can use the logistic function</a:t>
            </a:r>
          </a:p>
          <a:p>
            <a:r>
              <a:rPr lang="en-US" dirty="0" smtClean="0"/>
              <a:t>Logistic Regression!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7</a:t>
            </a:fld>
            <a:endParaRPr lang="en-US"/>
          </a:p>
        </p:txBody>
      </p:sp>
      <p:graphicFrame>
        <p:nvGraphicFramePr>
          <p:cNvPr id="6" name="Object 4"/>
          <p:cNvGraphicFramePr>
            <a:graphicFrameLocks noChangeAspect="1"/>
          </p:cNvGraphicFramePr>
          <p:nvPr>
            <p:extLst>
              <p:ext uri="{D42A27DB-BD31-4B8C-83A1-F6EECF244321}">
                <p14:modId xmlns:p14="http://schemas.microsoft.com/office/powerpoint/2010/main" val="1651964087"/>
              </p:ext>
            </p:extLst>
          </p:nvPr>
        </p:nvGraphicFramePr>
        <p:xfrm>
          <a:off x="992636" y="5226049"/>
          <a:ext cx="3486150" cy="1085850"/>
        </p:xfrm>
        <a:graphic>
          <a:graphicData uri="http://schemas.openxmlformats.org/presentationml/2006/ole">
            <mc:AlternateContent xmlns:mc="http://schemas.openxmlformats.org/markup-compatibility/2006">
              <mc:Choice xmlns:v="urn:schemas-microsoft-com:vml" Requires="v">
                <p:oleObj spid="_x0000_s2093" name="Equation" r:id="rId4" imgW="1574800" imgH="419100" progId="Equation.3">
                  <p:embed/>
                </p:oleObj>
              </mc:Choice>
              <mc:Fallback>
                <p:oleObj name="Equation" r:id="rId4" imgW="15748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636" y="5226049"/>
                        <a:ext cx="3486150" cy="108585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4447" y="4341265"/>
            <a:ext cx="2807449" cy="204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3236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94994"/>
          </a:xfrm>
        </p:spPr>
        <p:txBody>
          <a:bodyPr>
            <a:normAutofit/>
          </a:bodyPr>
          <a:lstStyle/>
          <a:p>
            <a:pPr algn="ctr"/>
            <a:r>
              <a:rPr lang="en-US" sz="3200" b="1" dirty="0" smtClean="0">
                <a:solidFill>
                  <a:srgbClr val="FF0000"/>
                </a:solidFill>
              </a:rPr>
              <a:t>Confusion Matrix (aka Classification Matrix)</a:t>
            </a:r>
            <a:endParaRPr lang="en-US" sz="3200" b="1" dirty="0">
              <a:solidFill>
                <a:srgbClr val="FF0000"/>
              </a:solidFill>
            </a:endParaRPr>
          </a:p>
        </p:txBody>
      </p:sp>
      <p:sp>
        <p:nvSpPr>
          <p:cNvPr id="3" name="Content Placeholder 2"/>
          <p:cNvSpPr>
            <a:spLocks noGrp="1"/>
          </p:cNvSpPr>
          <p:nvPr>
            <p:ph idx="1"/>
          </p:nvPr>
        </p:nvSpPr>
        <p:spPr>
          <a:xfrm>
            <a:off x="457200" y="1219200"/>
            <a:ext cx="8229600" cy="5334000"/>
          </a:xfrm>
        </p:spPr>
        <p:txBody>
          <a:bodyPr>
            <a:normAutofit lnSpcReduction="10000"/>
          </a:bodyPr>
          <a:lstStyle/>
          <a:p>
            <a:r>
              <a:rPr lang="en-US" sz="1800" dirty="0" smtClean="0"/>
              <a:t>The confusion matrix is simply a table, </a:t>
            </a:r>
            <a:r>
              <a:rPr lang="en-US" sz="1800" b="1" dirty="0" smtClean="0"/>
              <a:t>the rows </a:t>
            </a:r>
            <a:r>
              <a:rPr lang="en-US" sz="1800" dirty="0" smtClean="0"/>
              <a:t>of which denote the </a:t>
            </a:r>
            <a:r>
              <a:rPr lang="en-US" sz="1800" b="1" dirty="0" smtClean="0"/>
              <a:t>true (observed) classes</a:t>
            </a:r>
            <a:r>
              <a:rPr lang="en-US" sz="1800" dirty="0" smtClean="0"/>
              <a:t>, while the </a:t>
            </a:r>
            <a:r>
              <a:rPr lang="en-US" sz="1800" b="1" dirty="0" smtClean="0"/>
              <a:t>columns</a:t>
            </a:r>
            <a:r>
              <a:rPr lang="en-US" sz="1800" dirty="0" smtClean="0"/>
              <a:t> stand </a:t>
            </a:r>
            <a:r>
              <a:rPr lang="en-US" sz="1800" b="1" dirty="0" smtClean="0"/>
              <a:t>for classes predicted </a:t>
            </a:r>
            <a:r>
              <a:rPr lang="en-US" sz="1800" dirty="0" smtClean="0"/>
              <a:t>by the model. </a:t>
            </a:r>
          </a:p>
          <a:p>
            <a:r>
              <a:rPr lang="en-US" sz="1800" dirty="0"/>
              <a:t>Confusion matrix is a convenient tool to assess the </a:t>
            </a:r>
            <a:r>
              <a:rPr lang="en-US" sz="1800" i="1" dirty="0"/>
              <a:t>misclassification </a:t>
            </a:r>
            <a:r>
              <a:rPr lang="en-US" sz="1800" i="1" dirty="0" smtClean="0"/>
              <a:t>rate</a:t>
            </a:r>
            <a:r>
              <a:rPr lang="en-US" sz="1800" dirty="0" smtClean="0"/>
              <a:t>. </a:t>
            </a:r>
          </a:p>
          <a:p>
            <a:endParaRPr lang="en-US" sz="1800" dirty="0" smtClean="0"/>
          </a:p>
          <a:p>
            <a:endParaRPr lang="en-US" sz="1800" dirty="0"/>
          </a:p>
          <a:p>
            <a:pPr marL="0" indent="0">
              <a:buNone/>
            </a:pPr>
            <a:endParaRPr lang="en-US" sz="1800" dirty="0"/>
          </a:p>
          <a:p>
            <a:r>
              <a:rPr lang="en-US" sz="1800" dirty="0" smtClean="0"/>
              <a:t>The confusion matrix of the logistic regression model based on the testing data for Universal Bank is:</a:t>
            </a:r>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What is the misclassification rate above? </a:t>
            </a:r>
          </a:p>
          <a:p>
            <a:r>
              <a:rPr lang="en-US" sz="1800" dirty="0" smtClean="0"/>
              <a:t>Confusion matrix is used not only for logistic regression but also for other classification methods that we will study throughout the rest of this course. </a:t>
            </a:r>
            <a:endParaRPr lang="en-US" sz="18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10000"/>
            <a:ext cx="4246178"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Rectangle 3"/>
              <p:cNvSpPr/>
              <p:nvPr/>
            </p:nvSpPr>
            <p:spPr>
              <a:xfrm>
                <a:off x="762000" y="2362200"/>
                <a:ext cx="7813653" cy="6036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latin typeface="Cambria Math"/>
                        </a:rPr>
                        <m:t>𝑀𝑖𝑠𝑐𝑙𝑎𝑠𝑠𝑖𝑓𝑖𝑐𝑎𝑡𝑖𝑜𝑛</m:t>
                      </m:r>
                      <m:r>
                        <a:rPr lang="en-US" sz="1600" i="1">
                          <a:latin typeface="Cambria Math"/>
                        </a:rPr>
                        <m:t> </m:t>
                      </m:r>
                      <m:r>
                        <a:rPr lang="en-US" sz="1600" i="1">
                          <a:latin typeface="Cambria Math"/>
                        </a:rPr>
                        <m:t>𝑅𝑎𝑡𝑒</m:t>
                      </m:r>
                      <m:r>
                        <a:rPr lang="en-US" sz="1600" i="1">
                          <a:latin typeface="Cambria Math"/>
                        </a:rPr>
                        <m:t>= </m:t>
                      </m:r>
                      <m:f>
                        <m:fPr>
                          <m:ctrlPr>
                            <a:rPr lang="en-US" sz="1600" i="1">
                              <a:latin typeface="Cambria Math" panose="02040503050406030204" pitchFamily="18" charset="0"/>
                            </a:rPr>
                          </m:ctrlPr>
                        </m:fPr>
                        <m:num>
                          <m:r>
                            <a:rPr lang="en-US" sz="1600" i="1">
                              <a:latin typeface="Cambria Math"/>
                            </a:rPr>
                            <m:t>𝑁𝑢𝑚𝑏𝑒𝑟</m:t>
                          </m:r>
                          <m:r>
                            <a:rPr lang="en-US" sz="1600" i="1">
                              <a:latin typeface="Cambria Math"/>
                            </a:rPr>
                            <m:t> </m:t>
                          </m:r>
                          <m:r>
                            <a:rPr lang="en-US" sz="1600" i="1">
                              <a:latin typeface="Cambria Math"/>
                            </a:rPr>
                            <m:t>𝑜𝑓</m:t>
                          </m:r>
                          <m:r>
                            <a:rPr lang="en-US" sz="1600" i="1">
                              <a:latin typeface="Cambria Math"/>
                            </a:rPr>
                            <m:t> </m:t>
                          </m:r>
                          <m:r>
                            <a:rPr lang="en-US" sz="1600" i="1">
                              <a:latin typeface="Cambria Math"/>
                            </a:rPr>
                            <m:t>𝑀𝑖𝑠𝑐𝑙𝑎𝑠𝑠𝑖𝑓𝑖𝑒𝑑</m:t>
                          </m:r>
                          <m:r>
                            <a:rPr lang="en-US" sz="1600" i="1">
                              <a:latin typeface="Cambria Math"/>
                            </a:rPr>
                            <m:t> </m:t>
                          </m:r>
                          <m:r>
                            <a:rPr lang="en-US" sz="1600" i="1">
                              <a:latin typeface="Cambria Math"/>
                            </a:rPr>
                            <m:t>𝑂𝑏𝑠𝑒𝑟𝑣𝑎𝑡𝑖𝑜𝑛𝑠</m:t>
                          </m:r>
                        </m:num>
                        <m:den>
                          <m:r>
                            <a:rPr lang="en-US" sz="1600" i="1">
                              <a:latin typeface="Cambria Math"/>
                            </a:rPr>
                            <m:t>𝑇𝑜𝑡𝑎𝑙</m:t>
                          </m:r>
                          <m:r>
                            <a:rPr lang="en-US" sz="1600" i="1">
                              <a:latin typeface="Cambria Math"/>
                            </a:rPr>
                            <m:t> </m:t>
                          </m:r>
                          <m:r>
                            <a:rPr lang="en-US" sz="1600" i="1">
                              <a:latin typeface="Cambria Math"/>
                            </a:rPr>
                            <m:t>𝑁𝑢𝑚𝑏𝑒𝑟</m:t>
                          </m:r>
                          <m:r>
                            <a:rPr lang="en-US" sz="1600" i="1">
                              <a:latin typeface="Cambria Math"/>
                            </a:rPr>
                            <m:t> </m:t>
                          </m:r>
                          <m:r>
                            <a:rPr lang="en-US" sz="1600" i="1">
                              <a:latin typeface="Cambria Math"/>
                            </a:rPr>
                            <m:t>𝑜𝑓</m:t>
                          </m:r>
                          <m:r>
                            <a:rPr lang="en-US" sz="1600" i="1">
                              <a:latin typeface="Cambria Math"/>
                            </a:rPr>
                            <m:t> </m:t>
                          </m:r>
                          <m:r>
                            <a:rPr lang="en-US" sz="1600" i="1">
                              <a:latin typeface="Cambria Math"/>
                            </a:rPr>
                            <m:t>𝑂𝑏𝑠𝑒𝑟𝑣𝑎𝑡𝑖𝑜𝑛𝑠</m:t>
                          </m:r>
                          <m:r>
                            <a:rPr lang="en-US" sz="1600" i="1">
                              <a:latin typeface="Cambria Math"/>
                            </a:rPr>
                            <m:t> </m:t>
                          </m:r>
                          <m:r>
                            <a:rPr lang="en-US" sz="1600" i="1">
                              <a:latin typeface="Cambria Math"/>
                            </a:rPr>
                            <m:t>𝐵𝑒𝑖𝑛𝑔</m:t>
                          </m:r>
                          <m:r>
                            <a:rPr lang="en-US" sz="1600" i="1">
                              <a:latin typeface="Cambria Math"/>
                            </a:rPr>
                            <m:t> </m:t>
                          </m:r>
                          <m:r>
                            <a:rPr lang="en-US" sz="1600" i="1">
                              <a:latin typeface="Cambria Math"/>
                            </a:rPr>
                            <m:t>𝐶𝑙𝑎𝑠𝑠𝑖𝑓𝑖𝑒𝑑</m:t>
                          </m:r>
                        </m:den>
                      </m:f>
                      <m:r>
                        <a:rPr lang="en-US" sz="1600" i="1">
                          <a:latin typeface="Cambria Math"/>
                        </a:rPr>
                        <m:t>×100%</m:t>
                      </m:r>
                    </m:oMath>
                  </m:oMathPara>
                </a14:m>
                <a:endParaRPr 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762000" y="2362200"/>
                <a:ext cx="7813653" cy="603691"/>
              </a:xfrm>
              <a:prstGeom prst="rect">
                <a:avLst/>
              </a:prstGeom>
              <a:blipFill rotWithShape="1">
                <a:blip r:embed="rId3"/>
                <a:stretch>
                  <a:fillRect/>
                </a:stretch>
              </a:blipFill>
            </p:spPr>
            <p:txBody>
              <a:bodyPr/>
              <a:lstStyle/>
              <a:p>
                <a:r>
                  <a:rPr lang="en-US">
                    <a:noFill/>
                  </a:rPr>
                  <a:t> </a:t>
                </a:r>
              </a:p>
            </p:txBody>
          </p:sp>
        </mc:Fallback>
      </mc:AlternateContent>
      <p:sp>
        <p:nvSpPr>
          <p:cNvPr id="6" name="Rectangle 5"/>
          <p:cNvSpPr/>
          <p:nvPr/>
        </p:nvSpPr>
        <p:spPr>
          <a:xfrm>
            <a:off x="783771" y="2266950"/>
            <a:ext cx="7791882" cy="800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62199" y="3810000"/>
            <a:ext cx="4322379" cy="152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1268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6527"/>
            <a:ext cx="7886700" cy="549274"/>
          </a:xfrm>
        </p:spPr>
        <p:txBody>
          <a:bodyPr>
            <a:normAutofit fontScale="90000"/>
          </a:bodyPr>
          <a:lstStyle/>
          <a:p>
            <a:pPr algn="ctr"/>
            <a:r>
              <a:rPr lang="en-US" b="1" dirty="0" smtClean="0">
                <a:solidFill>
                  <a:srgbClr val="FF0000"/>
                </a:solidFill>
              </a:rPr>
              <a:t>Sensitivity and Specificity</a:t>
            </a:r>
            <a:endParaRPr lang="en-US" b="1" dirty="0">
              <a:solidFill>
                <a:srgbClr val="FF0000"/>
              </a:solidFill>
            </a:endParaRPr>
          </a:p>
        </p:txBody>
      </p:sp>
      <p:sp>
        <p:nvSpPr>
          <p:cNvPr id="3" name="Content Placeholder 2"/>
          <p:cNvSpPr>
            <a:spLocks noGrp="1"/>
          </p:cNvSpPr>
          <p:nvPr>
            <p:ph idx="1"/>
          </p:nvPr>
        </p:nvSpPr>
        <p:spPr>
          <a:xfrm>
            <a:off x="265176" y="914401"/>
            <a:ext cx="8421624" cy="3886199"/>
          </a:xfrm>
        </p:spPr>
        <p:txBody>
          <a:bodyPr>
            <a:normAutofit/>
          </a:bodyPr>
          <a:lstStyle/>
          <a:p>
            <a:r>
              <a:rPr lang="en-US" sz="1800" dirty="0" smtClean="0"/>
              <a:t>Notice, that the </a:t>
            </a:r>
            <a:r>
              <a:rPr lang="en-US" sz="1800" b="1" dirty="0" smtClean="0"/>
              <a:t>confusion matrix </a:t>
            </a:r>
            <a:r>
              <a:rPr lang="en-US" sz="1800" dirty="0" smtClean="0"/>
              <a:t>is strictly </a:t>
            </a:r>
            <a:r>
              <a:rPr lang="en-US" sz="1800" b="1" dirty="0" smtClean="0">
                <a:solidFill>
                  <a:srgbClr val="FF0000"/>
                </a:solidFill>
              </a:rPr>
              <a:t>dependent on the cutoff value </a:t>
            </a:r>
            <a:r>
              <a:rPr lang="en-US" sz="1800" dirty="0" smtClean="0"/>
              <a:t>chosen for classification. Once you change the cutoff the confusion matrix will change as well!</a:t>
            </a:r>
          </a:p>
          <a:p>
            <a:endParaRPr lang="en-US" sz="1800" dirty="0" smtClean="0"/>
          </a:p>
          <a:p>
            <a:r>
              <a:rPr lang="en-US" sz="1800" dirty="0" smtClean="0"/>
              <a:t>To define the </a:t>
            </a:r>
            <a:r>
              <a:rPr lang="en-US" sz="1800" i="1" dirty="0" smtClean="0"/>
              <a:t>ROC curve </a:t>
            </a:r>
            <a:r>
              <a:rPr lang="en-US" sz="1800" dirty="0" smtClean="0"/>
              <a:t>we need to define the concepts of </a:t>
            </a:r>
            <a:r>
              <a:rPr lang="en-US" sz="1800" i="1" dirty="0" smtClean="0"/>
              <a:t>sensitivity</a:t>
            </a:r>
            <a:r>
              <a:rPr lang="en-US" sz="1800" dirty="0" smtClean="0"/>
              <a:t> and </a:t>
            </a:r>
            <a:r>
              <a:rPr lang="en-US" sz="1800" i="1" dirty="0" smtClean="0"/>
              <a:t>specificity</a:t>
            </a:r>
            <a:r>
              <a:rPr lang="en-US" sz="1800" dirty="0" smtClean="0"/>
              <a:t>. </a:t>
            </a:r>
          </a:p>
          <a:p>
            <a:endParaRPr lang="en-US" sz="1800" dirty="0" smtClean="0"/>
          </a:p>
          <a:p>
            <a:r>
              <a:rPr lang="en-US" sz="1800" b="1" i="1" dirty="0" smtClean="0">
                <a:solidFill>
                  <a:srgbClr val="FF0000"/>
                </a:solidFill>
              </a:rPr>
              <a:t>Sensitivity</a:t>
            </a:r>
            <a:r>
              <a:rPr lang="en-US" sz="1800" dirty="0" smtClean="0"/>
              <a:t> is the </a:t>
            </a:r>
            <a:r>
              <a:rPr lang="en-US" sz="1800" i="1" dirty="0" smtClean="0"/>
              <a:t>proportion</a:t>
            </a:r>
            <a:r>
              <a:rPr lang="en-US" sz="1800" dirty="0" smtClean="0"/>
              <a:t> of </a:t>
            </a:r>
            <a:r>
              <a:rPr lang="en-US" sz="1800" b="1" dirty="0" smtClean="0"/>
              <a:t>true successes </a:t>
            </a:r>
            <a:r>
              <a:rPr lang="en-US" sz="1800" dirty="0" smtClean="0"/>
              <a:t>(1s) </a:t>
            </a:r>
            <a:r>
              <a:rPr lang="en-US" sz="1800" b="1" dirty="0" smtClean="0"/>
              <a:t>classified correctly as successes</a:t>
            </a:r>
            <a:r>
              <a:rPr lang="en-US" sz="1800" dirty="0" smtClean="0"/>
              <a:t>. </a:t>
            </a:r>
          </a:p>
          <a:p>
            <a:endParaRPr lang="en-US" sz="1800" dirty="0" smtClean="0"/>
          </a:p>
          <a:p>
            <a:r>
              <a:rPr lang="en-US" sz="1800" b="1" i="1" dirty="0" smtClean="0">
                <a:solidFill>
                  <a:srgbClr val="FF0000"/>
                </a:solidFill>
              </a:rPr>
              <a:t>Specificity</a:t>
            </a:r>
            <a:r>
              <a:rPr lang="en-US" sz="1800" dirty="0" smtClean="0"/>
              <a:t> is the </a:t>
            </a:r>
            <a:r>
              <a:rPr lang="en-US" sz="1800" i="1" dirty="0" smtClean="0"/>
              <a:t>proportion</a:t>
            </a:r>
            <a:r>
              <a:rPr lang="en-US" sz="1800" dirty="0" smtClean="0"/>
              <a:t> of </a:t>
            </a:r>
            <a:r>
              <a:rPr lang="en-US" sz="1800" b="1" dirty="0" smtClean="0"/>
              <a:t>true failures </a:t>
            </a:r>
            <a:r>
              <a:rPr lang="en-US" sz="1800" dirty="0" smtClean="0"/>
              <a:t>(0s) </a:t>
            </a:r>
            <a:r>
              <a:rPr lang="en-US" sz="1800" b="1" dirty="0" smtClean="0"/>
              <a:t>classified correctly as failures</a:t>
            </a:r>
            <a:r>
              <a:rPr lang="en-US" sz="1800" dirty="0" smtClean="0"/>
              <a:t>. </a:t>
            </a:r>
          </a:p>
          <a:p>
            <a:endParaRPr lang="en-US" sz="1800" dirty="0" smtClean="0"/>
          </a:p>
          <a:p>
            <a:r>
              <a:rPr lang="en-US" sz="1800" dirty="0" smtClean="0"/>
              <a:t>Notice, that both sensitivity and specificity can easily be found from the confusion matrix!</a:t>
            </a:r>
          </a:p>
          <a:p>
            <a:endParaRPr lang="en-US" sz="18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400" y="4800600"/>
            <a:ext cx="4246178"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667000" y="4800600"/>
            <a:ext cx="4322379" cy="152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838200" y="5073345"/>
                <a:ext cx="1371600" cy="762773"/>
              </a:xfrm>
              <a:prstGeom prst="rect">
                <a:avLst/>
              </a:prstGeom>
              <a:noFill/>
              <a:ln>
                <a:solidFill>
                  <a:schemeClr val="tx1"/>
                </a:solidFill>
              </a:ln>
            </p:spPr>
            <p:txBody>
              <a:bodyPr wrap="square" rtlCol="0">
                <a:spAutoFit/>
              </a:bodyPr>
              <a:lstStyle/>
              <a:p>
                <a:r>
                  <a:rPr lang="en-US" dirty="0" smtClean="0"/>
                  <a:t>Sensitivity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33</m:t>
                        </m:r>
                      </m:num>
                      <m:den>
                        <m:r>
                          <a:rPr lang="en-US" b="0" i="1" smtClean="0">
                            <a:latin typeface="Cambria Math"/>
                          </a:rPr>
                          <m:t>96</m:t>
                        </m:r>
                      </m:den>
                    </m:f>
                    <m:r>
                      <a:rPr lang="en-US" b="0" i="1" smtClean="0">
                        <a:latin typeface="Cambria Math"/>
                      </a:rPr>
                      <m:t>=0.34</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38200" y="5073345"/>
                <a:ext cx="1371600" cy="762773"/>
              </a:xfrm>
              <a:prstGeom prst="rect">
                <a:avLst/>
              </a:prstGeom>
              <a:blipFill rotWithShape="1">
                <a:blip r:embed="rId3"/>
                <a:stretch>
                  <a:fillRect l="-3524" t="-3150" r="-13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315200" y="5073344"/>
                <a:ext cx="1371600" cy="762773"/>
              </a:xfrm>
              <a:prstGeom prst="rect">
                <a:avLst/>
              </a:prstGeom>
              <a:noFill/>
              <a:ln>
                <a:solidFill>
                  <a:schemeClr val="tx1"/>
                </a:solidFill>
              </a:ln>
            </p:spPr>
            <p:txBody>
              <a:bodyPr wrap="square" rtlCol="0">
                <a:spAutoFit/>
              </a:bodyPr>
              <a:lstStyle/>
              <a:p>
                <a:r>
                  <a:rPr lang="en-US" dirty="0" smtClean="0"/>
                  <a:t>Specificity=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a:rPr>
                          <m:t>883</m:t>
                        </m:r>
                      </m:num>
                      <m:den>
                        <m:r>
                          <a:rPr lang="en-US" b="0" i="1" smtClean="0">
                            <a:latin typeface="Cambria Math"/>
                          </a:rPr>
                          <m:t>904</m:t>
                        </m:r>
                      </m:den>
                    </m:f>
                    <m:r>
                      <a:rPr lang="en-US" b="0" i="1" smtClean="0">
                        <a:latin typeface="Cambria Math"/>
                      </a:rPr>
                      <m:t>=0.98</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315200" y="5073344"/>
                <a:ext cx="1371600" cy="762773"/>
              </a:xfrm>
              <a:prstGeom prst="rect">
                <a:avLst/>
              </a:prstGeom>
              <a:blipFill rotWithShape="1">
                <a:blip r:embed="rId4"/>
                <a:stretch>
                  <a:fillRect l="-3084" t="-315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43207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4" y="163959"/>
            <a:ext cx="7886700" cy="412114"/>
          </a:xfrm>
        </p:spPr>
        <p:txBody>
          <a:bodyPr>
            <a:normAutofit fontScale="90000"/>
          </a:bodyPr>
          <a:lstStyle/>
          <a:p>
            <a:pPr algn="ctr"/>
            <a:r>
              <a:rPr lang="en-US" sz="4000" b="1" dirty="0" smtClean="0">
                <a:solidFill>
                  <a:srgbClr val="FF0000"/>
                </a:solidFill>
              </a:rPr>
              <a:t>ROC Curve</a:t>
            </a:r>
            <a:endParaRPr lang="en-US" sz="4000" b="1" dirty="0">
              <a:solidFill>
                <a:srgbClr val="FF0000"/>
              </a:solidFill>
            </a:endParaRPr>
          </a:p>
        </p:txBody>
      </p:sp>
      <p:sp>
        <p:nvSpPr>
          <p:cNvPr id="3" name="Content Placeholder 2"/>
          <p:cNvSpPr>
            <a:spLocks noGrp="1"/>
          </p:cNvSpPr>
          <p:nvPr>
            <p:ph idx="1"/>
          </p:nvPr>
        </p:nvSpPr>
        <p:spPr>
          <a:xfrm>
            <a:off x="457200" y="1143000"/>
            <a:ext cx="8229600" cy="5410200"/>
          </a:xfrm>
        </p:spPr>
        <p:txBody>
          <a:bodyPr>
            <a:normAutofit fontScale="70000" lnSpcReduction="20000"/>
          </a:bodyPr>
          <a:lstStyle/>
          <a:p>
            <a:r>
              <a:rPr lang="en-US" dirty="0" smtClean="0"/>
              <a:t>The ROC curve is simply the plot of sensitivity versus (1 – specificity) for different values of the cutoff.</a:t>
            </a:r>
          </a:p>
          <a:p>
            <a:endParaRPr lang="en-US" dirty="0" smtClean="0"/>
          </a:p>
          <a:p>
            <a:r>
              <a:rPr lang="en-US" dirty="0" smtClean="0"/>
              <a:t>The ROC curve for the 1-predictor logistic-regression model based </a:t>
            </a:r>
            <a:r>
              <a:rPr lang="en-US" dirty="0"/>
              <a:t>on the testing data for Universal Bank is</a:t>
            </a:r>
            <a:r>
              <a:rPr lang="en-US" dirty="0" smtClean="0"/>
              <a:t>:</a:t>
            </a:r>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r>
              <a:rPr lang="en-US" dirty="0" smtClean="0"/>
              <a:t>When comparing different models, a model resulting in a larger area under the ROC curve is favored over the one that yields a smaller area. </a:t>
            </a:r>
            <a:endParaRPr lang="en-US" dirty="0"/>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43200"/>
            <a:ext cx="6932164"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6440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73</a:t>
            </a:fld>
            <a:endParaRPr lang="en-US"/>
          </a:p>
        </p:txBody>
      </p:sp>
    </p:spTree>
    <p:extLst>
      <p:ext uri="{BB962C8B-B14F-4D97-AF65-F5344CB8AC3E}">
        <p14:creationId xmlns:p14="http://schemas.microsoft.com/office/powerpoint/2010/main" val="13358575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353312" y="1286256"/>
            <a:ext cx="6400800" cy="2865120"/>
          </a:xfrm>
        </p:spPr>
        <p:txBody>
          <a:bodyPr>
            <a:noAutofit/>
          </a:bodyPr>
          <a:lstStyle/>
          <a:p>
            <a:r>
              <a:rPr lang="en-US" sz="6000" b="1" dirty="0" smtClean="0">
                <a:solidFill>
                  <a:srgbClr val="FF0000"/>
                </a:solidFill>
              </a:rPr>
              <a:t>Logistic Regression Models with Many Predictors</a:t>
            </a:r>
          </a:p>
        </p:txBody>
      </p:sp>
    </p:spTree>
    <p:extLst>
      <p:ext uri="{BB962C8B-B14F-4D97-AF65-F5344CB8AC3E}">
        <p14:creationId xmlns:p14="http://schemas.microsoft.com/office/powerpoint/2010/main" val="40208527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Learning Objectives</a:t>
            </a:r>
            <a:r>
              <a:rPr lang="en-US" b="1" baseline="30000" dirty="0" smtClean="0">
                <a:solidFill>
                  <a:srgbClr val="FF0000"/>
                </a:solidFill>
              </a:rPr>
              <a:t>*</a:t>
            </a:r>
            <a:endParaRPr lang="en-US" b="1" baseline="30000" dirty="0">
              <a:solidFill>
                <a:srgbClr val="FF0000"/>
              </a:solidFill>
            </a:endParaRPr>
          </a:p>
        </p:txBody>
      </p:sp>
      <p:sp>
        <p:nvSpPr>
          <p:cNvPr id="3" name="Content Placeholder 2"/>
          <p:cNvSpPr>
            <a:spLocks noGrp="1"/>
          </p:cNvSpPr>
          <p:nvPr>
            <p:ph idx="1"/>
          </p:nvPr>
        </p:nvSpPr>
        <p:spPr>
          <a:xfrm>
            <a:off x="457200" y="1447800"/>
            <a:ext cx="8229600" cy="5105400"/>
          </a:xfrm>
        </p:spPr>
        <p:txBody>
          <a:bodyPr>
            <a:normAutofit fontScale="85000" lnSpcReduction="20000"/>
          </a:bodyPr>
          <a:lstStyle/>
          <a:p>
            <a:r>
              <a:rPr lang="en-US" dirty="0" smtClean="0"/>
              <a:t>Universal Bank Data (In Full)</a:t>
            </a:r>
          </a:p>
          <a:p>
            <a:r>
              <a:rPr lang="en-US" dirty="0" smtClean="0"/>
              <a:t>Logistic Regression Model with Many Predictors</a:t>
            </a:r>
          </a:p>
          <a:p>
            <a:r>
              <a:rPr lang="en-US" dirty="0" smtClean="0"/>
              <a:t>Interpretation of Parameters: Odds and Odds Ratios</a:t>
            </a:r>
          </a:p>
          <a:p>
            <a:r>
              <a:rPr lang="en-US" dirty="0" smtClean="0"/>
              <a:t>Confusion Matrix and ROC Curve</a:t>
            </a:r>
          </a:p>
          <a:p>
            <a:pPr marL="0" indent="0">
              <a:buNone/>
            </a:pPr>
            <a:endParaRPr lang="en-US" dirty="0" smtClean="0"/>
          </a:p>
          <a:p>
            <a:endParaRPr lang="en-US" dirty="0" smtClean="0"/>
          </a:p>
          <a:p>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sz="2400" baseline="30000" dirty="0" smtClean="0"/>
              <a:t>*</a:t>
            </a:r>
            <a:r>
              <a:rPr lang="en-US" sz="1600" dirty="0" smtClean="0"/>
              <a:t>The material discussed in this lecture assumes no interaction among the predictors entering the logistic model. In the event when there exist interactions, some of the results derived in this lecture may not be valid.</a:t>
            </a:r>
            <a:endParaRPr lang="en-US" sz="1600" dirty="0"/>
          </a:p>
        </p:txBody>
      </p:sp>
    </p:spTree>
    <p:extLst>
      <p:ext uri="{BB962C8B-B14F-4D97-AF65-F5344CB8AC3E}">
        <p14:creationId xmlns:p14="http://schemas.microsoft.com/office/powerpoint/2010/main" val="3388843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31570"/>
          </a:xfrm>
        </p:spPr>
        <p:txBody>
          <a:bodyPr>
            <a:normAutofit fontScale="90000"/>
          </a:bodyPr>
          <a:lstStyle/>
          <a:p>
            <a:pPr algn="ctr"/>
            <a:r>
              <a:rPr lang="en-US" b="1" dirty="0" smtClean="0">
                <a:solidFill>
                  <a:srgbClr val="FF0000"/>
                </a:solidFill>
              </a:rPr>
              <a:t>Example: Universal Bank</a:t>
            </a:r>
            <a:endParaRPr lang="en-US" b="1" dirty="0">
              <a:solidFill>
                <a:srgbClr val="FF0000"/>
              </a:solidFill>
            </a:endParaRPr>
          </a:p>
        </p:txBody>
      </p:sp>
      <p:sp>
        <p:nvSpPr>
          <p:cNvPr id="3" name="Content Placeholder 2"/>
          <p:cNvSpPr>
            <a:spLocks noGrp="1"/>
          </p:cNvSpPr>
          <p:nvPr>
            <p:ph idx="1"/>
          </p:nvPr>
        </p:nvSpPr>
        <p:spPr>
          <a:xfrm>
            <a:off x="283464" y="996697"/>
            <a:ext cx="8695944" cy="4351338"/>
          </a:xfrm>
        </p:spPr>
        <p:txBody>
          <a:bodyPr/>
          <a:lstStyle/>
          <a:p>
            <a:r>
              <a:rPr lang="en-US" dirty="0" smtClean="0"/>
              <a:t>Universal Bank is a relatively young bank that has already developed itself as a brand name in consumer banking. The bank is trying to expand its customer base, and has recently conducted a comprehensive study to understand what combinations of factors make a loan-seeker more likely to accept a personal loan that the bank offers. The bank’s dataset includes data on 5,000 loan-seekers that were offered the loan. A number of factors (variables) are recorded on each loan-seeker. An extract of the data is provided below.</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348035"/>
            <a:ext cx="82296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6562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95578"/>
          </a:xfrm>
        </p:spPr>
        <p:txBody>
          <a:bodyPr/>
          <a:lstStyle/>
          <a:p>
            <a:pPr algn="ctr"/>
            <a:r>
              <a:rPr lang="en-US" b="1" dirty="0">
                <a:solidFill>
                  <a:srgbClr val="FF0000"/>
                </a:solidFill>
              </a:rPr>
              <a:t>Example: Universal </a:t>
            </a:r>
            <a:r>
              <a:rPr lang="en-US" b="1" dirty="0" smtClean="0">
                <a:solidFill>
                  <a:srgbClr val="FF0000"/>
                </a:solidFill>
              </a:rPr>
              <a:t>Bank</a:t>
            </a:r>
            <a:endParaRPr lang="en-US" b="1" dirty="0">
              <a:solidFill>
                <a:srgbClr val="FF0000"/>
              </a:solidFill>
            </a:endParaRPr>
          </a:p>
        </p:txBody>
      </p:sp>
      <p:sp>
        <p:nvSpPr>
          <p:cNvPr id="3" name="Content Placeholder 2"/>
          <p:cNvSpPr>
            <a:spLocks noGrp="1"/>
          </p:cNvSpPr>
          <p:nvPr>
            <p:ph idx="1"/>
          </p:nvPr>
        </p:nvSpPr>
        <p:spPr>
          <a:xfrm>
            <a:off x="457200" y="1371600"/>
            <a:ext cx="8229600" cy="5029200"/>
          </a:xfrm>
        </p:spPr>
        <p:txBody>
          <a:bodyPr>
            <a:normAutofit fontScale="70000" lnSpcReduction="20000"/>
          </a:bodyPr>
          <a:lstStyle/>
          <a:p>
            <a:r>
              <a:rPr lang="en-US" dirty="0" smtClean="0"/>
              <a:t>The data dictionary is displayed below. We will disregard the “ZIP Code” variable for now.</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 outcome here is “Personal Loan” binary variable, that shows whether or not the loan-seeker has accepted the loan offered by the bank (1 for accepted and 0 as rejected). The bank is interested in classifying, based on the list of explanatory variables, whether the loan-seeker will accept the loan or not. </a:t>
            </a:r>
            <a:endParaRPr lang="en-US"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7309639" cy="265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
        <p:nvSpPr>
          <p:cNvPr id="5" name="Rectangle 4"/>
          <p:cNvSpPr/>
          <p:nvPr/>
        </p:nvSpPr>
        <p:spPr>
          <a:xfrm>
            <a:off x="762000" y="4953000"/>
            <a:ext cx="7772400" cy="1295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1668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03554"/>
          </a:xfrm>
        </p:spPr>
        <p:txBody>
          <a:bodyPr>
            <a:normAutofit fontScale="90000"/>
          </a:bodyPr>
          <a:lstStyle/>
          <a:p>
            <a:pPr algn="ctr"/>
            <a:r>
              <a:rPr lang="en-US" b="1" dirty="0">
                <a:solidFill>
                  <a:srgbClr val="FF0000"/>
                </a:solidFill>
              </a:rPr>
              <a:t>Logistic </a:t>
            </a:r>
            <a:r>
              <a:rPr lang="en-US" b="1" dirty="0" smtClean="0">
                <a:solidFill>
                  <a:srgbClr val="FF0000"/>
                </a:solidFill>
              </a:rPr>
              <a:t>Regression – </a:t>
            </a:r>
            <a:r>
              <a:rPr lang="en-US" b="1" i="1" dirty="0" smtClean="0">
                <a:solidFill>
                  <a:srgbClr val="FF0000"/>
                </a:solidFill>
              </a:rPr>
              <a:t>q</a:t>
            </a:r>
            <a:r>
              <a:rPr lang="en-US" b="1" dirty="0" smtClean="0">
                <a:solidFill>
                  <a:srgbClr val="FF0000"/>
                </a:solidFill>
              </a:rPr>
              <a:t> Predictors</a:t>
            </a:r>
            <a:endParaRPr lang="en-US" b="1" dirty="0">
              <a:solidFill>
                <a:srgbClr val="FF0000"/>
              </a:solidFill>
            </a:endParaRPr>
          </a:p>
        </p:txBody>
      </p:sp>
      <p:sp>
        <p:nvSpPr>
          <p:cNvPr id="3" name="Content Placeholder 2"/>
          <p:cNvSpPr>
            <a:spLocks noGrp="1"/>
          </p:cNvSpPr>
          <p:nvPr>
            <p:ph idx="1"/>
          </p:nvPr>
        </p:nvSpPr>
        <p:spPr>
          <a:xfrm>
            <a:off x="457200" y="1371600"/>
            <a:ext cx="8229600" cy="4754563"/>
          </a:xfrm>
        </p:spPr>
        <p:txBody>
          <a:bodyPr/>
          <a:lstStyle/>
          <a:p>
            <a:r>
              <a:rPr lang="en-US" dirty="0" smtClean="0"/>
              <a:t>In </a:t>
            </a:r>
            <a:r>
              <a:rPr lang="en-US" dirty="0"/>
              <a:t>the general case, when we have </a:t>
            </a:r>
            <a:r>
              <a:rPr lang="en-US" i="1" dirty="0"/>
              <a:t>q</a:t>
            </a:r>
            <a:r>
              <a:rPr lang="en-US" dirty="0"/>
              <a:t> predictors corresponding to each observation, what we are basically modeling with logistic regression is the probability of success </a:t>
            </a:r>
            <a:r>
              <a:rPr lang="en-US" b="1" dirty="0"/>
              <a:t>given</a:t>
            </a:r>
            <a:r>
              <a:rPr lang="en-US" dirty="0"/>
              <a:t> the values of the </a:t>
            </a:r>
            <a:r>
              <a:rPr lang="en-US" i="1" dirty="0"/>
              <a:t>q</a:t>
            </a:r>
            <a:r>
              <a:rPr lang="en-US" dirty="0"/>
              <a:t> </a:t>
            </a:r>
            <a:r>
              <a:rPr lang="en-US" dirty="0" smtClean="0"/>
              <a:t>predictors</a:t>
            </a:r>
            <a:r>
              <a:rPr lang="en-US" dirty="0"/>
              <a:t>.</a:t>
            </a:r>
            <a:r>
              <a:rPr lang="en-US" dirty="0" smtClean="0"/>
              <a:t> </a:t>
            </a:r>
            <a:endParaRPr lang="en-US" dirty="0"/>
          </a:p>
          <a:p>
            <a:endParaRPr lang="en-US" dirty="0" smtClean="0"/>
          </a:p>
          <a:p>
            <a:r>
              <a:rPr lang="en-US" dirty="0" smtClean="0"/>
              <a:t>The </a:t>
            </a:r>
            <a:r>
              <a:rPr lang="en-US" dirty="0"/>
              <a:t>logistic response function for modeling the probability of “success” </a:t>
            </a:r>
            <a:r>
              <a:rPr lang="en-US" dirty="0" smtClean="0"/>
              <a:t>, in the case of </a:t>
            </a:r>
            <a:r>
              <a:rPr lang="en-US" i="1" dirty="0" smtClean="0"/>
              <a:t>q</a:t>
            </a:r>
            <a:r>
              <a:rPr lang="en-US" dirty="0" smtClean="0"/>
              <a:t> predictors is </a:t>
            </a:r>
            <a:r>
              <a:rPr lang="en-US" dirty="0"/>
              <a:t>presented below: </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609600" y="5366295"/>
                <a:ext cx="7924800" cy="6061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a:rPr>
                        <m:t>𝑃𝑟𝑜𝑏𝑎𝑏𝑖𝑙𝑖𝑡𝑦</m:t>
                      </m:r>
                      <m:d>
                        <m:dPr>
                          <m:ctrlPr>
                            <a:rPr lang="en-US" sz="1600" b="0" i="1" smtClean="0">
                              <a:latin typeface="Cambria Math" panose="02040503050406030204" pitchFamily="18" charset="0"/>
                            </a:rPr>
                          </m:ctrlPr>
                        </m:dPr>
                        <m:e>
                          <m:r>
                            <a:rPr lang="en-US" sz="1600" b="0" i="1" smtClean="0">
                              <a:latin typeface="Cambria Math"/>
                            </a:rPr>
                            <m:t>"</m:t>
                          </m:r>
                          <m:r>
                            <a:rPr lang="en-US" sz="1600" b="0" i="1" smtClean="0">
                              <a:latin typeface="Cambria Math"/>
                            </a:rPr>
                            <m:t>𝑠𝑢𝑐𝑐𝑒𝑠𝑠</m:t>
                          </m:r>
                          <m:r>
                            <a:rPr lang="en-US" sz="1600" b="0" i="1" smtClean="0">
                              <a:latin typeface="Cambria Math"/>
                            </a:rPr>
                            <m:t>"</m:t>
                          </m:r>
                        </m:e>
                        <m:e>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1</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2</m:t>
                              </m:r>
                            </m:sub>
                          </m:sSub>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𝑞</m:t>
                              </m:r>
                            </m:sub>
                          </m:sSub>
                        </m:e>
                      </m:d>
                      <m:r>
                        <a:rPr lang="en-US" sz="1600" b="0" i="1" smtClean="0">
                          <a:latin typeface="Cambria Math"/>
                        </a:rPr>
                        <m:t>≡</m:t>
                      </m:r>
                      <m:r>
                        <a:rPr lang="en-US" sz="1600" i="1">
                          <a:latin typeface="Cambria Math"/>
                        </a:rPr>
                        <m:t>𝑝</m:t>
                      </m:r>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1</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2</m:t>
                          </m:r>
                        </m:sub>
                      </m:sSub>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𝑞</m:t>
                          </m:r>
                        </m:sub>
                      </m:sSub>
                      <m:r>
                        <a:rPr lang="en-US" sz="1600" i="1">
                          <a:latin typeface="Cambria Math"/>
                        </a:rPr>
                        <m:t>)= </m:t>
                      </m:r>
                      <m:f>
                        <m:fPr>
                          <m:ctrlPr>
                            <a:rPr lang="en-US" sz="1600" i="1">
                              <a:latin typeface="Cambria Math" panose="02040503050406030204" pitchFamily="18" charset="0"/>
                            </a:rPr>
                          </m:ctrlPr>
                        </m:fPr>
                        <m:num>
                          <m:r>
                            <a:rPr lang="en-US" sz="1600" i="1">
                              <a:latin typeface="Cambria Math"/>
                            </a:rPr>
                            <m:t>1</m:t>
                          </m:r>
                        </m:num>
                        <m:den>
                          <m:r>
                            <a:rPr lang="en-US" sz="1600" i="1">
                              <a:latin typeface="Cambria Math"/>
                            </a:rPr>
                            <m:t>1+ </m:t>
                          </m:r>
                          <m:sSup>
                            <m:sSupPr>
                              <m:ctrlPr>
                                <a:rPr lang="en-US" sz="1600" i="1">
                                  <a:latin typeface="Cambria Math" panose="02040503050406030204" pitchFamily="18" charset="0"/>
                                </a:rPr>
                              </m:ctrlPr>
                            </m:sSupPr>
                            <m:e>
                              <m:r>
                                <a:rPr lang="en-US" sz="1600" i="1">
                                  <a:latin typeface="Cambria Math"/>
                                </a:rPr>
                                <m:t>𝑒</m:t>
                              </m:r>
                            </m:e>
                            <m:sup>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𝛽</m:t>
                                  </m:r>
                                </m:e>
                                <m:sub>
                                  <m:r>
                                    <a:rPr lang="en-US" sz="1600" i="1">
                                      <a:latin typeface="Cambria Math"/>
                                    </a:rPr>
                                    <m:t>0</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𝛽</m:t>
                                  </m:r>
                                </m:e>
                                <m:sub>
                                  <m:r>
                                    <a:rPr lang="en-US" sz="1600" i="1">
                                      <a:latin typeface="Cambria Math"/>
                                    </a:rPr>
                                    <m:t>1</m:t>
                                  </m:r>
                                </m:sub>
                              </m:sSub>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1</m:t>
                                  </m:r>
                                </m:sub>
                              </m:sSub>
                              <m:r>
                                <a:rPr lang="en-US" sz="1600" i="1">
                                  <a:latin typeface="Cambria Math"/>
                                </a:rPr>
                                <m:t>+</m:t>
                              </m:r>
                              <m:sSub>
                                <m:sSubPr>
                                  <m:ctrlPr>
                                    <a:rPr lang="en-US" sz="1600" i="1">
                                      <a:latin typeface="Cambria Math" panose="02040503050406030204" pitchFamily="18" charset="0"/>
                                    </a:rPr>
                                  </m:ctrlPr>
                                </m:sSubPr>
                                <m:e>
                                  <m:r>
                                    <a:rPr lang="en-US" sz="1600" i="1">
                                      <a:latin typeface="Cambria Math"/>
                                    </a:rPr>
                                    <m:t>𝛽</m:t>
                                  </m:r>
                                </m:e>
                                <m:sub>
                                  <m:r>
                                    <a:rPr lang="en-US" sz="1600" i="1">
                                      <a:latin typeface="Cambria Math"/>
                                    </a:rPr>
                                    <m:t>2</m:t>
                                  </m:r>
                                </m:sub>
                              </m:sSub>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2</m:t>
                                  </m:r>
                                </m:sub>
                              </m:sSub>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𝛽</m:t>
                                  </m:r>
                                </m:e>
                                <m:sub>
                                  <m:r>
                                    <a:rPr lang="en-US" sz="1600" i="1">
                                      <a:latin typeface="Cambria Math"/>
                                    </a:rPr>
                                    <m:t>𝑞</m:t>
                                  </m:r>
                                </m:sub>
                              </m:sSub>
                              <m:sSub>
                                <m:sSubPr>
                                  <m:ctrlPr>
                                    <a:rPr lang="en-US" sz="1600" i="1">
                                      <a:latin typeface="Cambria Math" panose="02040503050406030204" pitchFamily="18" charset="0"/>
                                    </a:rPr>
                                  </m:ctrlPr>
                                </m:sSubPr>
                                <m:e>
                                  <m:r>
                                    <a:rPr lang="en-US" sz="1600" i="1">
                                      <a:latin typeface="Cambria Math"/>
                                    </a:rPr>
                                    <m:t>𝑥</m:t>
                                  </m:r>
                                </m:e>
                                <m:sub>
                                  <m:r>
                                    <a:rPr lang="en-US" sz="1600" i="1">
                                      <a:latin typeface="Cambria Math"/>
                                    </a:rPr>
                                    <m:t>𝑞</m:t>
                                  </m:r>
                                </m:sub>
                              </m:sSub>
                              <m:r>
                                <a:rPr lang="en-US" sz="1600" i="1">
                                  <a:latin typeface="Cambria Math"/>
                                </a:rPr>
                                <m:t>)</m:t>
                              </m:r>
                            </m:sup>
                          </m:sSup>
                        </m:den>
                      </m:f>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09600" y="5366295"/>
                <a:ext cx="7924800" cy="606128"/>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800100" y="5291328"/>
            <a:ext cx="7543800" cy="756062"/>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85402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4" y="365127"/>
            <a:ext cx="7886700" cy="613282"/>
          </a:xfrm>
        </p:spPr>
        <p:txBody>
          <a:bodyPr>
            <a:normAutofit fontScale="90000"/>
          </a:bodyPr>
          <a:lstStyle/>
          <a:p>
            <a:pPr algn="ctr"/>
            <a:r>
              <a:rPr lang="en-US" b="1" dirty="0" smtClean="0">
                <a:solidFill>
                  <a:srgbClr val="FF0000"/>
                </a:solidFill>
              </a:rPr>
              <a:t>Universal Bank: Plan of Action</a:t>
            </a:r>
            <a:endParaRPr lang="en-US" b="1" dirty="0">
              <a:solidFill>
                <a:srgbClr val="FF0000"/>
              </a:solidFill>
            </a:endParaRPr>
          </a:p>
        </p:txBody>
      </p:sp>
      <p:sp>
        <p:nvSpPr>
          <p:cNvPr id="3" name="Content Placeholder 2"/>
          <p:cNvSpPr>
            <a:spLocks noGrp="1"/>
          </p:cNvSpPr>
          <p:nvPr>
            <p:ph idx="1"/>
          </p:nvPr>
        </p:nvSpPr>
        <p:spPr>
          <a:xfrm>
            <a:off x="457200" y="1447800"/>
            <a:ext cx="8229600" cy="4953000"/>
          </a:xfrm>
        </p:spPr>
        <p:txBody>
          <a:bodyPr>
            <a:normAutofit lnSpcReduction="10000"/>
          </a:bodyPr>
          <a:lstStyle/>
          <a:p>
            <a:r>
              <a:rPr lang="en-US" dirty="0" smtClean="0"/>
              <a:t>Here is how we will attack this problem:</a:t>
            </a:r>
          </a:p>
          <a:p>
            <a:pPr lvl="1"/>
            <a:r>
              <a:rPr lang="en-US" sz="2000" dirty="0" smtClean="0"/>
              <a:t>First we will build a logistic regression model </a:t>
            </a:r>
            <a:r>
              <a:rPr lang="en-US" sz="2000" b="1" dirty="0" smtClean="0"/>
              <a:t>using the training set</a:t>
            </a:r>
            <a:r>
              <a:rPr lang="en-US" sz="2000" dirty="0" smtClean="0"/>
              <a:t>, which, for each loan-seeker will predict the probability </a:t>
            </a:r>
            <a:r>
              <a:rPr lang="en-US" sz="2000" dirty="0"/>
              <a:t>of accepting the </a:t>
            </a:r>
            <a:r>
              <a:rPr lang="en-US" sz="2000" dirty="0" smtClean="0"/>
              <a:t>loan based on the values of the predictors corresponding to him/her;</a:t>
            </a:r>
          </a:p>
          <a:p>
            <a:pPr lvl="1"/>
            <a:r>
              <a:rPr lang="en-US" sz="2000" dirty="0" smtClean="0"/>
              <a:t>We will apply our model </a:t>
            </a:r>
            <a:r>
              <a:rPr lang="en-US" sz="2000" b="1" dirty="0" smtClean="0"/>
              <a:t>to the testing set </a:t>
            </a:r>
            <a:r>
              <a:rPr lang="en-US" sz="2000" dirty="0" smtClean="0"/>
              <a:t>to predict the </a:t>
            </a:r>
            <a:r>
              <a:rPr lang="en-US" sz="2000" b="1" dirty="0" smtClean="0"/>
              <a:t>probabilities</a:t>
            </a:r>
            <a:r>
              <a:rPr lang="en-US" sz="2000" dirty="0" smtClean="0"/>
              <a:t> that the loan-seekers will accept the loan in that set;</a:t>
            </a:r>
          </a:p>
          <a:p>
            <a:pPr lvl="1"/>
            <a:r>
              <a:rPr lang="en-US" sz="2000" dirty="0" smtClean="0"/>
              <a:t>Then, based on the predicted  probabilities we will classify the loan seekers </a:t>
            </a:r>
            <a:r>
              <a:rPr lang="en-US" sz="2000" b="1" dirty="0" smtClean="0"/>
              <a:t>in the testing set </a:t>
            </a:r>
            <a:r>
              <a:rPr lang="en-US" sz="2000" dirty="0" smtClean="0"/>
              <a:t>the following way:</a:t>
            </a:r>
          </a:p>
          <a:p>
            <a:pPr lvl="2"/>
            <a:r>
              <a:rPr lang="en-US" sz="1800" dirty="0" smtClean="0"/>
              <a:t>If the loan-seeker’s probability of accepting the loan is greater than or equal to 0.5 then we will classify him/her as an “acceptor” (i.e. – will assign the number “1” which is the number corresponding to the “success”);</a:t>
            </a:r>
          </a:p>
          <a:p>
            <a:pPr lvl="2"/>
            <a:r>
              <a:rPr lang="en-US" sz="1800" dirty="0" smtClean="0"/>
              <a:t>Otherwise (probability of accepting &lt;0.5)</a:t>
            </a:r>
            <a:r>
              <a:rPr lang="en-US" sz="1800" dirty="0"/>
              <a:t> we will classify him/her as </a:t>
            </a:r>
            <a:r>
              <a:rPr lang="en-US" sz="1800" dirty="0" smtClean="0"/>
              <a:t>a “rejecter” </a:t>
            </a:r>
            <a:r>
              <a:rPr lang="en-US" sz="1800" dirty="0"/>
              <a:t>(i.e. – will assign the number </a:t>
            </a:r>
            <a:r>
              <a:rPr lang="en-US" sz="1800" dirty="0" smtClean="0"/>
              <a:t>“0” </a:t>
            </a:r>
            <a:r>
              <a:rPr lang="en-US" sz="1800" dirty="0"/>
              <a:t>which is the number corresponding to the </a:t>
            </a:r>
            <a:r>
              <a:rPr lang="en-US" sz="1800" dirty="0" smtClean="0"/>
              <a:t>“failure”).</a:t>
            </a:r>
          </a:p>
          <a:p>
            <a:pPr lvl="1"/>
            <a:r>
              <a:rPr lang="en-US" sz="2000" dirty="0" smtClean="0"/>
              <a:t>Finally, we will assess the performance of our model (classification method) judging by its accuracy in classifying the loan-seekers in the testing set.</a:t>
            </a:r>
            <a:endParaRPr lang="en-US" sz="2000" dirty="0"/>
          </a:p>
          <a:p>
            <a:pPr lvl="2"/>
            <a:endParaRPr lang="en-US" sz="1800" dirty="0"/>
          </a:p>
        </p:txBody>
      </p:sp>
    </p:spTree>
    <p:extLst>
      <p:ext uri="{BB962C8B-B14F-4D97-AF65-F5344CB8AC3E}">
        <p14:creationId xmlns:p14="http://schemas.microsoft.com/office/powerpoint/2010/main" val="313385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Logistic Regression </a:t>
            </a:r>
            <a:endParaRPr lang="en-US" b="1" dirty="0">
              <a:solidFill>
                <a:srgbClr val="FF0000"/>
              </a:solidFill>
            </a:endParaRPr>
          </a:p>
        </p:txBody>
      </p:sp>
      <p:sp>
        <p:nvSpPr>
          <p:cNvPr id="3" name="Content Placeholder 2"/>
          <p:cNvSpPr>
            <a:spLocks noGrp="1"/>
          </p:cNvSpPr>
          <p:nvPr>
            <p:ph idx="1"/>
          </p:nvPr>
        </p:nvSpPr>
        <p:spPr>
          <a:xfrm>
            <a:off x="256033" y="2057400"/>
            <a:ext cx="4155548" cy="3657600"/>
          </a:xfrm>
        </p:spPr>
        <p:txBody>
          <a:bodyPr>
            <a:normAutofit fontScale="92500" lnSpcReduction="20000"/>
          </a:bodyPr>
          <a:lstStyle/>
          <a:p>
            <a:r>
              <a:rPr lang="en-US" dirty="0" smtClean="0"/>
              <a:t>Logistic regression is very similar to linear regression</a:t>
            </a:r>
          </a:p>
          <a:p>
            <a:r>
              <a:rPr lang="en-US" dirty="0" smtClean="0"/>
              <a:t>We come up with </a:t>
            </a:r>
            <a:r>
              <a:rPr lang="en-US" dirty="0"/>
              <a:t>b</a:t>
            </a:r>
            <a:r>
              <a:rPr lang="en-US" baseline="-25000" dirty="0"/>
              <a:t>0</a:t>
            </a:r>
            <a:r>
              <a:rPr lang="en-US" dirty="0"/>
              <a:t> and b</a:t>
            </a:r>
            <a:r>
              <a:rPr lang="en-US" baseline="-25000" dirty="0"/>
              <a:t>1</a:t>
            </a:r>
            <a:r>
              <a:rPr lang="en-US" dirty="0"/>
              <a:t> to estimate </a:t>
            </a:r>
            <a:r>
              <a:rPr lang="en-US" dirty="0">
                <a:sym typeface="Symbol" pitchFamily="18" charset="2"/>
              </a:rPr>
              <a:t></a:t>
            </a:r>
            <a:r>
              <a:rPr lang="en-US" baseline="-25000" dirty="0"/>
              <a:t>0 </a:t>
            </a:r>
            <a:r>
              <a:rPr lang="en-US" dirty="0"/>
              <a:t>and </a:t>
            </a:r>
            <a:r>
              <a:rPr lang="en-US" dirty="0">
                <a:sym typeface="Symbol" pitchFamily="18" charset="2"/>
              </a:rPr>
              <a:t></a:t>
            </a:r>
            <a:r>
              <a:rPr lang="en-US" baseline="-25000" dirty="0"/>
              <a:t>1</a:t>
            </a:r>
            <a:r>
              <a:rPr lang="en-US" dirty="0" smtClean="0"/>
              <a:t>.</a:t>
            </a:r>
          </a:p>
          <a:p>
            <a:r>
              <a:rPr lang="en-US" dirty="0" smtClean="0"/>
              <a:t>We have similar problems and questions as in linear regression</a:t>
            </a:r>
          </a:p>
          <a:p>
            <a:pPr lvl="1"/>
            <a:r>
              <a:rPr lang="en-US" dirty="0" smtClean="0"/>
              <a:t>e.g</a:t>
            </a:r>
            <a:r>
              <a:rPr lang="en-US" dirty="0"/>
              <a:t>. </a:t>
            </a:r>
            <a:r>
              <a:rPr lang="en-US" dirty="0" smtClean="0"/>
              <a:t>Is </a:t>
            </a:r>
            <a:r>
              <a:rPr lang="en-US" dirty="0">
                <a:sym typeface="Symbol" pitchFamily="18" charset="2"/>
              </a:rPr>
              <a:t></a:t>
            </a:r>
            <a:r>
              <a:rPr lang="en-US" baseline="-25000" dirty="0"/>
              <a:t>1</a:t>
            </a:r>
            <a:r>
              <a:rPr lang="en-US" dirty="0"/>
              <a:t> equal to 0? How sure are we about our guesses for </a:t>
            </a:r>
            <a:r>
              <a:rPr lang="en-US" dirty="0">
                <a:sym typeface="Symbol" pitchFamily="18" charset="2"/>
              </a:rPr>
              <a:t></a:t>
            </a:r>
            <a:r>
              <a:rPr lang="en-US" baseline="-25000" dirty="0"/>
              <a:t>0 </a:t>
            </a:r>
            <a:r>
              <a:rPr lang="en-US" dirty="0"/>
              <a:t>and </a:t>
            </a:r>
            <a:r>
              <a:rPr lang="en-US" dirty="0">
                <a:sym typeface="Symbol" pitchFamily="18" charset="2"/>
              </a:rPr>
              <a:t></a:t>
            </a:r>
            <a:r>
              <a:rPr lang="en-US" baseline="-25000" dirty="0"/>
              <a:t>1</a:t>
            </a:r>
            <a:r>
              <a:rPr lang="en-US" dirty="0"/>
              <a:t>?</a:t>
            </a:r>
          </a:p>
          <a:p>
            <a:pPr marL="205740" lvl="1" indent="0">
              <a:buNone/>
            </a:pPr>
            <a:r>
              <a:rPr lang="en-US" dirty="0" smtClean="0"/>
              <a:t> </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8</a:t>
            </a:fld>
            <a:endParaRPr lang="en-US"/>
          </a:p>
        </p:txBody>
      </p:sp>
      <p:grpSp>
        <p:nvGrpSpPr>
          <p:cNvPr id="6" name="Group 4"/>
          <p:cNvGrpSpPr>
            <a:grpSpLocks/>
          </p:cNvGrpSpPr>
          <p:nvPr/>
        </p:nvGrpSpPr>
        <p:grpSpPr bwMode="auto">
          <a:xfrm>
            <a:off x="4947954" y="1737360"/>
            <a:ext cx="3747989" cy="3027523"/>
            <a:chOff x="268" y="1200"/>
            <a:chExt cx="2319" cy="2163"/>
          </a:xfrm>
        </p:grpSpPr>
        <p:grpSp>
          <p:nvGrpSpPr>
            <p:cNvPr id="7" name="Group 5"/>
            <p:cNvGrpSpPr>
              <a:grpSpLocks/>
            </p:cNvGrpSpPr>
            <p:nvPr/>
          </p:nvGrpSpPr>
          <p:grpSpPr bwMode="auto">
            <a:xfrm>
              <a:off x="268" y="1200"/>
              <a:ext cx="2047" cy="1812"/>
              <a:chOff x="499" y="1366"/>
              <a:chExt cx="2047" cy="1812"/>
            </a:xfrm>
          </p:grpSpPr>
          <p:sp>
            <p:nvSpPr>
              <p:cNvPr id="1313" name="Line 7"/>
              <p:cNvSpPr>
                <a:spLocks noChangeShapeType="1"/>
              </p:cNvSpPr>
              <p:nvPr/>
            </p:nvSpPr>
            <p:spPr bwMode="auto">
              <a:xfrm flipH="1">
                <a:off x="824" y="3077"/>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4" name="Rectangle 8"/>
              <p:cNvSpPr>
                <a:spLocks noChangeArrowheads="1"/>
              </p:cNvSpPr>
              <p:nvPr/>
            </p:nvSpPr>
            <p:spPr bwMode="auto">
              <a:xfrm>
                <a:off x="719" y="3033"/>
                <a:ext cx="6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0</a:t>
                </a:r>
                <a:endParaRPr lang="en-US" sz="1350"/>
              </a:p>
            </p:txBody>
          </p:sp>
          <p:sp>
            <p:nvSpPr>
              <p:cNvPr id="1315" name="Line 9"/>
              <p:cNvSpPr>
                <a:spLocks noChangeShapeType="1"/>
              </p:cNvSpPr>
              <p:nvPr/>
            </p:nvSpPr>
            <p:spPr bwMode="auto">
              <a:xfrm flipH="1">
                <a:off x="824" y="2656"/>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6" name="Rectangle 10"/>
              <p:cNvSpPr>
                <a:spLocks noChangeArrowheads="1"/>
              </p:cNvSpPr>
              <p:nvPr/>
            </p:nvSpPr>
            <p:spPr bwMode="auto">
              <a:xfrm>
                <a:off x="499" y="2612"/>
                <a:ext cx="23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0.25</a:t>
                </a:r>
                <a:endParaRPr lang="en-US" sz="1350"/>
              </a:p>
            </p:txBody>
          </p:sp>
          <p:sp>
            <p:nvSpPr>
              <p:cNvPr id="1317" name="Line 11"/>
              <p:cNvSpPr>
                <a:spLocks noChangeShapeType="1"/>
              </p:cNvSpPr>
              <p:nvPr/>
            </p:nvSpPr>
            <p:spPr bwMode="auto">
              <a:xfrm flipH="1">
                <a:off x="824" y="2243"/>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8" name="Rectangle 12"/>
              <p:cNvSpPr>
                <a:spLocks noChangeArrowheads="1"/>
              </p:cNvSpPr>
              <p:nvPr/>
            </p:nvSpPr>
            <p:spPr bwMode="auto">
              <a:xfrm>
                <a:off x="587" y="2200"/>
                <a:ext cx="16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0.5</a:t>
                </a:r>
                <a:endParaRPr lang="en-US" sz="1350"/>
              </a:p>
            </p:txBody>
          </p:sp>
          <p:sp>
            <p:nvSpPr>
              <p:cNvPr id="1319" name="Line 13"/>
              <p:cNvSpPr>
                <a:spLocks noChangeShapeType="1"/>
              </p:cNvSpPr>
              <p:nvPr/>
            </p:nvSpPr>
            <p:spPr bwMode="auto">
              <a:xfrm flipH="1">
                <a:off x="824" y="1822"/>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0" name="Rectangle 14"/>
              <p:cNvSpPr>
                <a:spLocks noChangeArrowheads="1"/>
              </p:cNvSpPr>
              <p:nvPr/>
            </p:nvSpPr>
            <p:spPr bwMode="auto">
              <a:xfrm>
                <a:off x="499" y="1778"/>
                <a:ext cx="23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0.75</a:t>
                </a:r>
                <a:endParaRPr lang="en-US" sz="1350"/>
              </a:p>
            </p:txBody>
          </p:sp>
          <p:sp>
            <p:nvSpPr>
              <p:cNvPr id="1321" name="Line 15"/>
              <p:cNvSpPr>
                <a:spLocks noChangeShapeType="1"/>
              </p:cNvSpPr>
              <p:nvPr/>
            </p:nvSpPr>
            <p:spPr bwMode="auto">
              <a:xfrm flipH="1">
                <a:off x="824" y="1410"/>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2" name="Rectangle 16"/>
              <p:cNvSpPr>
                <a:spLocks noChangeArrowheads="1"/>
              </p:cNvSpPr>
              <p:nvPr/>
            </p:nvSpPr>
            <p:spPr bwMode="auto">
              <a:xfrm>
                <a:off x="719" y="1366"/>
                <a:ext cx="6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1</a:t>
                </a:r>
                <a:endParaRPr lang="en-US" sz="1350"/>
              </a:p>
            </p:txBody>
          </p:sp>
          <p:sp>
            <p:nvSpPr>
              <p:cNvPr id="1323" name="Rectangle 17"/>
              <p:cNvSpPr>
                <a:spLocks noChangeArrowheads="1"/>
              </p:cNvSpPr>
              <p:nvPr/>
            </p:nvSpPr>
            <p:spPr bwMode="auto">
              <a:xfrm>
                <a:off x="886" y="1418"/>
                <a:ext cx="1660" cy="1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4" name="Freeform 18"/>
              <p:cNvSpPr>
                <a:spLocks/>
              </p:cNvSpPr>
              <p:nvPr/>
            </p:nvSpPr>
            <p:spPr bwMode="auto">
              <a:xfrm>
                <a:off x="877" y="1453"/>
                <a:ext cx="1669" cy="1554"/>
              </a:xfrm>
              <a:custGeom>
                <a:avLst/>
                <a:gdLst>
                  <a:gd name="T0" fmla="*/ 0 w 1669"/>
                  <a:gd name="T1" fmla="*/ 1554 h 1554"/>
                  <a:gd name="T2" fmla="*/ 97 w 1669"/>
                  <a:gd name="T3" fmla="*/ 1519 h 1554"/>
                  <a:gd name="T4" fmla="*/ 202 w 1669"/>
                  <a:gd name="T5" fmla="*/ 1466 h 1554"/>
                  <a:gd name="T6" fmla="*/ 308 w 1669"/>
                  <a:gd name="T7" fmla="*/ 1396 h 1554"/>
                  <a:gd name="T8" fmla="*/ 413 w 1669"/>
                  <a:gd name="T9" fmla="*/ 1291 h 1554"/>
                  <a:gd name="T10" fmla="*/ 518 w 1669"/>
                  <a:gd name="T11" fmla="*/ 1168 h 1554"/>
                  <a:gd name="T12" fmla="*/ 624 w 1669"/>
                  <a:gd name="T13" fmla="*/ 1019 h 1554"/>
                  <a:gd name="T14" fmla="*/ 729 w 1669"/>
                  <a:gd name="T15" fmla="*/ 852 h 1554"/>
                  <a:gd name="T16" fmla="*/ 835 w 1669"/>
                  <a:gd name="T17" fmla="*/ 676 h 1554"/>
                  <a:gd name="T18" fmla="*/ 931 w 1669"/>
                  <a:gd name="T19" fmla="*/ 510 h 1554"/>
                  <a:gd name="T20" fmla="*/ 1037 w 1669"/>
                  <a:gd name="T21" fmla="*/ 369 h 1554"/>
                  <a:gd name="T22" fmla="*/ 1089 w 1669"/>
                  <a:gd name="T23" fmla="*/ 308 h 1554"/>
                  <a:gd name="T24" fmla="*/ 1142 w 1669"/>
                  <a:gd name="T25" fmla="*/ 255 h 1554"/>
                  <a:gd name="T26" fmla="*/ 1195 w 1669"/>
                  <a:gd name="T27" fmla="*/ 202 h 1554"/>
                  <a:gd name="T28" fmla="*/ 1248 w 1669"/>
                  <a:gd name="T29" fmla="*/ 167 h 1554"/>
                  <a:gd name="T30" fmla="*/ 1353 w 1669"/>
                  <a:gd name="T31" fmla="*/ 97 h 1554"/>
                  <a:gd name="T32" fmla="*/ 1458 w 1669"/>
                  <a:gd name="T33" fmla="*/ 53 h 1554"/>
                  <a:gd name="T34" fmla="*/ 1564 w 1669"/>
                  <a:gd name="T35" fmla="*/ 27 h 1554"/>
                  <a:gd name="T36" fmla="*/ 1669 w 1669"/>
                  <a:gd name="T37" fmla="*/ 0 h 15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69"/>
                  <a:gd name="T58" fmla="*/ 0 h 1554"/>
                  <a:gd name="T59" fmla="*/ 1669 w 1669"/>
                  <a:gd name="T60" fmla="*/ 1554 h 15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69" h="1554">
                    <a:moveTo>
                      <a:pt x="0" y="1554"/>
                    </a:moveTo>
                    <a:lnTo>
                      <a:pt x="97" y="1519"/>
                    </a:lnTo>
                    <a:lnTo>
                      <a:pt x="202" y="1466"/>
                    </a:lnTo>
                    <a:lnTo>
                      <a:pt x="308" y="1396"/>
                    </a:lnTo>
                    <a:lnTo>
                      <a:pt x="413" y="1291"/>
                    </a:lnTo>
                    <a:lnTo>
                      <a:pt x="518" y="1168"/>
                    </a:lnTo>
                    <a:lnTo>
                      <a:pt x="624" y="1019"/>
                    </a:lnTo>
                    <a:lnTo>
                      <a:pt x="729" y="852"/>
                    </a:lnTo>
                    <a:lnTo>
                      <a:pt x="835" y="676"/>
                    </a:lnTo>
                    <a:lnTo>
                      <a:pt x="931" y="510"/>
                    </a:lnTo>
                    <a:lnTo>
                      <a:pt x="1037" y="369"/>
                    </a:lnTo>
                    <a:lnTo>
                      <a:pt x="1089" y="308"/>
                    </a:lnTo>
                    <a:lnTo>
                      <a:pt x="1142" y="255"/>
                    </a:lnTo>
                    <a:lnTo>
                      <a:pt x="1195" y="202"/>
                    </a:lnTo>
                    <a:lnTo>
                      <a:pt x="1248" y="167"/>
                    </a:lnTo>
                    <a:lnTo>
                      <a:pt x="1353" y="97"/>
                    </a:lnTo>
                    <a:lnTo>
                      <a:pt x="1458" y="53"/>
                    </a:lnTo>
                    <a:lnTo>
                      <a:pt x="1564" y="27"/>
                    </a:lnTo>
                    <a:lnTo>
                      <a:pt x="1669" y="0"/>
                    </a:lnTo>
                  </a:path>
                </a:pathLst>
              </a:custGeom>
              <a:noFill/>
              <a:ln w="14288">
                <a:solidFill>
                  <a:srgbClr val="2F00F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350"/>
              </a:p>
            </p:txBody>
          </p:sp>
          <p:sp>
            <p:nvSpPr>
              <p:cNvPr id="1325" name="Rectangle 19"/>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6" name="Rectangle 20"/>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7" name="Rectangle 21"/>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28" name="Line 22"/>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9" name="Line 23"/>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0" name="Rectangle 24"/>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1" name="Rectangle 25"/>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2" name="Rectangle 26"/>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3" name="Rectangle 27"/>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4" name="Rectangle 28"/>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5" name="Rectangle 29"/>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6" name="Rectangle 30"/>
              <p:cNvSpPr>
                <a:spLocks noChangeArrowheads="1"/>
              </p:cNvSpPr>
              <p:nvPr/>
            </p:nvSpPr>
            <p:spPr bwMode="auto">
              <a:xfrm>
                <a:off x="2458"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7" name="Rectangle 31"/>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8" name="Rectangle 32"/>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39" name="Rectangle 33"/>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0" name="Line 34"/>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1" name="Line 35"/>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2" name="Line 36"/>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3" name="Line 37"/>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4" name="Line 38"/>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5" name="Line 39"/>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6" name="Rectangle 40"/>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7" name="Rectangle 4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8" name="Rectangle 42"/>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49" name="Rectangle 43"/>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0" name="Rectangle 44"/>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1" name="Rectangle 45"/>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2" name="Rectangle 46"/>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3" name="Rectangle 47"/>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4" name="Rectangle 48"/>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5" name="Rectangle 49"/>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6" name="Rectangle 50"/>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7" name="Rectangle 5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8" name="Rectangle 5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59" name="Line 53"/>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0" name="Line 54"/>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1" name="Line 55"/>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2" name="Line 56"/>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3" name="Rectangle 57"/>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4" name="Rectangle 58"/>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5" name="Rectangle 59"/>
              <p:cNvSpPr>
                <a:spLocks noChangeArrowheads="1"/>
              </p:cNvSpPr>
              <p:nvPr/>
            </p:nvSpPr>
            <p:spPr bwMode="auto">
              <a:xfrm>
                <a:off x="2019" y="239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6" name="Rectangle 60"/>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7" name="Rectangle 61"/>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8" name="Rectangle 62"/>
              <p:cNvSpPr>
                <a:spLocks noChangeArrowheads="1"/>
              </p:cNvSpPr>
              <p:nvPr/>
            </p:nvSpPr>
            <p:spPr bwMode="auto">
              <a:xfrm>
                <a:off x="2344"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69" name="Rectangle 63"/>
              <p:cNvSpPr>
                <a:spLocks noChangeArrowheads="1"/>
              </p:cNvSpPr>
              <p:nvPr/>
            </p:nvSpPr>
            <p:spPr bwMode="auto">
              <a:xfrm>
                <a:off x="2371"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0" name="Rectangle 64"/>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1" name="Rectangle 65"/>
              <p:cNvSpPr>
                <a:spLocks noChangeArrowheads="1"/>
              </p:cNvSpPr>
              <p:nvPr/>
            </p:nvSpPr>
            <p:spPr bwMode="auto">
              <a:xfrm>
                <a:off x="2406"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2" name="Rectangle 66"/>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3" name="Line 67"/>
              <p:cNvSpPr>
                <a:spLocks noChangeShapeType="1"/>
              </p:cNvSpPr>
              <p:nvPr/>
            </p:nvSpPr>
            <p:spPr bwMode="auto">
              <a:xfrm>
                <a:off x="2414" y="14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4" name="Line 68"/>
              <p:cNvSpPr>
                <a:spLocks noChangeShapeType="1"/>
              </p:cNvSpPr>
              <p:nvPr/>
            </p:nvSpPr>
            <p:spPr bwMode="auto">
              <a:xfrm>
                <a:off x="2423" y="143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75" name="Rectangle 69"/>
              <p:cNvSpPr>
                <a:spLocks noChangeArrowheads="1"/>
              </p:cNvSpPr>
              <p:nvPr/>
            </p:nvSpPr>
            <p:spPr bwMode="auto">
              <a:xfrm>
                <a:off x="2133" y="234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6" name="Rectangle 70"/>
              <p:cNvSpPr>
                <a:spLocks noChangeArrowheads="1"/>
              </p:cNvSpPr>
              <p:nvPr/>
            </p:nvSpPr>
            <p:spPr bwMode="auto">
              <a:xfrm>
                <a:off x="2195"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7" name="Rectangle 71"/>
              <p:cNvSpPr>
                <a:spLocks noChangeArrowheads="1"/>
              </p:cNvSpPr>
              <p:nvPr/>
            </p:nvSpPr>
            <p:spPr bwMode="auto">
              <a:xfrm>
                <a:off x="2248"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8" name="Rectangle 72"/>
              <p:cNvSpPr>
                <a:spLocks noChangeArrowheads="1"/>
              </p:cNvSpPr>
              <p:nvPr/>
            </p:nvSpPr>
            <p:spPr bwMode="auto">
              <a:xfrm>
                <a:off x="2291"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9" name="Rectangle 73"/>
              <p:cNvSpPr>
                <a:spLocks noChangeArrowheads="1"/>
              </p:cNvSpPr>
              <p:nvPr/>
            </p:nvSpPr>
            <p:spPr bwMode="auto">
              <a:xfrm>
                <a:off x="2327"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0" name="Line 74"/>
              <p:cNvSpPr>
                <a:spLocks noChangeShapeType="1"/>
              </p:cNvSpPr>
              <p:nvPr/>
            </p:nvSpPr>
            <p:spPr bwMode="auto">
              <a:xfrm>
                <a:off x="2344" y="145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1" name="Line 75"/>
              <p:cNvSpPr>
                <a:spLocks noChangeShapeType="1"/>
              </p:cNvSpPr>
              <p:nvPr/>
            </p:nvSpPr>
            <p:spPr bwMode="auto">
              <a:xfrm>
                <a:off x="2353" y="144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2" name="Rectangle 76"/>
              <p:cNvSpPr>
                <a:spLocks noChangeArrowheads="1"/>
              </p:cNvSpPr>
              <p:nvPr/>
            </p:nvSpPr>
            <p:spPr bwMode="auto">
              <a:xfrm>
                <a:off x="2072"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3" name="Rectangle 77"/>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4" name="Line 78"/>
              <p:cNvSpPr>
                <a:spLocks noChangeShapeType="1"/>
              </p:cNvSpPr>
              <p:nvPr/>
            </p:nvSpPr>
            <p:spPr bwMode="auto">
              <a:xfrm>
                <a:off x="2204" y="14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5" name="Line 79"/>
              <p:cNvSpPr>
                <a:spLocks noChangeShapeType="1"/>
              </p:cNvSpPr>
              <p:nvPr/>
            </p:nvSpPr>
            <p:spPr bwMode="auto">
              <a:xfrm>
                <a:off x="2212" y="148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6" name="Rectangle 80"/>
              <p:cNvSpPr>
                <a:spLocks noChangeArrowheads="1"/>
              </p:cNvSpPr>
              <p:nvPr/>
            </p:nvSpPr>
            <p:spPr bwMode="auto">
              <a:xfrm>
                <a:off x="1966" y="242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7" name="Rectangle 81"/>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8" name="Rectangle 82"/>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89" name="Rectangle 83"/>
              <p:cNvSpPr>
                <a:spLocks noChangeArrowheads="1"/>
              </p:cNvSpPr>
              <p:nvPr/>
            </p:nvSpPr>
            <p:spPr bwMode="auto">
              <a:xfrm>
                <a:off x="2212"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0" name="Rectangle 84"/>
              <p:cNvSpPr>
                <a:spLocks noChangeArrowheads="1"/>
              </p:cNvSpPr>
              <p:nvPr/>
            </p:nvSpPr>
            <p:spPr bwMode="auto">
              <a:xfrm>
                <a:off x="2256"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1" name="Rectangle 85"/>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2" name="Rectangle 86"/>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3" name="Rectangle 87"/>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4" name="Line 88"/>
              <p:cNvSpPr>
                <a:spLocks noChangeShapeType="1"/>
              </p:cNvSpPr>
              <p:nvPr/>
            </p:nvSpPr>
            <p:spPr bwMode="auto">
              <a:xfrm>
                <a:off x="2371" y="145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5" name="Line 89"/>
              <p:cNvSpPr>
                <a:spLocks noChangeShapeType="1"/>
              </p:cNvSpPr>
              <p:nvPr/>
            </p:nvSpPr>
            <p:spPr bwMode="auto">
              <a:xfrm>
                <a:off x="2379" y="144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6" name="Rectangle 90"/>
              <p:cNvSpPr>
                <a:spLocks noChangeArrowheads="1"/>
              </p:cNvSpPr>
              <p:nvPr/>
            </p:nvSpPr>
            <p:spPr bwMode="auto">
              <a:xfrm>
                <a:off x="2098" y="235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7" name="Rectangle 91"/>
              <p:cNvSpPr>
                <a:spLocks noChangeArrowheads="1"/>
              </p:cNvSpPr>
              <p:nvPr/>
            </p:nvSpPr>
            <p:spPr bwMode="auto">
              <a:xfrm>
                <a:off x="2168"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8" name="Rectangle 92"/>
              <p:cNvSpPr>
                <a:spLocks noChangeArrowheads="1"/>
              </p:cNvSpPr>
              <p:nvPr/>
            </p:nvSpPr>
            <p:spPr bwMode="auto">
              <a:xfrm>
                <a:off x="2230"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99" name="Line 93"/>
              <p:cNvSpPr>
                <a:spLocks noChangeShapeType="1"/>
              </p:cNvSpPr>
              <p:nvPr/>
            </p:nvSpPr>
            <p:spPr bwMode="auto">
              <a:xfrm>
                <a:off x="2265" y="147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0" name="Line 94"/>
              <p:cNvSpPr>
                <a:spLocks noChangeShapeType="1"/>
              </p:cNvSpPr>
              <p:nvPr/>
            </p:nvSpPr>
            <p:spPr bwMode="auto">
              <a:xfrm>
                <a:off x="2274" y="146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1" name="Line 95"/>
              <p:cNvSpPr>
                <a:spLocks noChangeShapeType="1"/>
              </p:cNvSpPr>
              <p:nvPr/>
            </p:nvSpPr>
            <p:spPr bwMode="auto">
              <a:xfrm>
                <a:off x="2002" y="156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2" name="Line 96"/>
              <p:cNvSpPr>
                <a:spLocks noChangeShapeType="1"/>
              </p:cNvSpPr>
              <p:nvPr/>
            </p:nvSpPr>
            <p:spPr bwMode="auto">
              <a:xfrm>
                <a:off x="2010" y="155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3" name="Rectangle 97"/>
              <p:cNvSpPr>
                <a:spLocks noChangeArrowheads="1"/>
              </p:cNvSpPr>
              <p:nvPr/>
            </p:nvSpPr>
            <p:spPr bwMode="auto">
              <a:xfrm>
                <a:off x="1800" y="253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4" name="Rectangle 98"/>
              <p:cNvSpPr>
                <a:spLocks noChangeArrowheads="1"/>
              </p:cNvSpPr>
              <p:nvPr/>
            </p:nvSpPr>
            <p:spPr bwMode="auto">
              <a:xfrm>
                <a:off x="1931" y="244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5" name="Rectangle 99"/>
              <p:cNvSpPr>
                <a:spLocks noChangeArrowheads="1"/>
              </p:cNvSpPr>
              <p:nvPr/>
            </p:nvSpPr>
            <p:spPr bwMode="auto">
              <a:xfrm>
                <a:off x="2037" y="238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6" name="Rectangle 100"/>
              <p:cNvSpPr>
                <a:spLocks noChangeArrowheads="1"/>
              </p:cNvSpPr>
              <p:nvPr/>
            </p:nvSpPr>
            <p:spPr bwMode="auto">
              <a:xfrm>
                <a:off x="2125" y="234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7" name="Rectangle 101"/>
              <p:cNvSpPr>
                <a:spLocks noChangeArrowheads="1"/>
              </p:cNvSpPr>
              <p:nvPr/>
            </p:nvSpPr>
            <p:spPr bwMode="auto">
              <a:xfrm>
                <a:off x="2195" y="233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8" name="Rectangle 102"/>
              <p:cNvSpPr>
                <a:spLocks noChangeArrowheads="1"/>
              </p:cNvSpPr>
              <p:nvPr/>
            </p:nvSpPr>
            <p:spPr bwMode="auto">
              <a:xfrm>
                <a:off x="2248"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09" name="Rectangle 103"/>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0" name="Rectangle 104"/>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1" name="Rectangle 105"/>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2" name="Rectangle 106"/>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3" name="Rectangle 107"/>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4" name="Rectangle 108"/>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5" name="Rectangle 109"/>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6" name="Rectangle 110"/>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7" name="Rectangle 111"/>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8" name="Rectangle 112"/>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19" name="Rectangle 113"/>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0" name="Rectangle 114"/>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1" name="Rectangle 115"/>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2" name="Rectangle 116"/>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3" name="Rectangle 117"/>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4" name="Rectangle 118"/>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5" name="Rectangle 119"/>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6" name="Rectangle 120"/>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7" name="Rectangle 12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8" name="Rectangle 12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9" name="Rectangle 123"/>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0" name="Rectangle 124"/>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1" name="Rectangle 125"/>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2" name="Rectangle 126"/>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3" name="Rectangle 127"/>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4" name="Rectangle 128"/>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5" name="Rectangle 129"/>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6" name="Rectangle 130"/>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7" name="Rectangle 131"/>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8" name="Line 132"/>
              <p:cNvSpPr>
                <a:spLocks noChangeShapeType="1"/>
              </p:cNvSpPr>
              <p:nvPr/>
            </p:nvSpPr>
            <p:spPr bwMode="auto">
              <a:xfrm>
                <a:off x="2353" y="145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39" name="Line 133"/>
              <p:cNvSpPr>
                <a:spLocks noChangeShapeType="1"/>
              </p:cNvSpPr>
              <p:nvPr/>
            </p:nvSpPr>
            <p:spPr bwMode="auto">
              <a:xfrm>
                <a:off x="2362" y="144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0" name="Rectangle 134"/>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1" name="Rectangle 135"/>
              <p:cNvSpPr>
                <a:spLocks noChangeArrowheads="1"/>
              </p:cNvSpPr>
              <p:nvPr/>
            </p:nvSpPr>
            <p:spPr bwMode="auto">
              <a:xfrm>
                <a:off x="2160"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2" name="Rectangle 136"/>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3" name="Rectangle 137"/>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4" name="Rectangle 138"/>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5" name="Rectangle 139"/>
              <p:cNvSpPr>
                <a:spLocks noChangeArrowheads="1"/>
              </p:cNvSpPr>
              <p:nvPr/>
            </p:nvSpPr>
            <p:spPr bwMode="auto">
              <a:xfrm>
                <a:off x="2344"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6" name="Rectangle 140"/>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47" name="Line 141"/>
              <p:cNvSpPr>
                <a:spLocks noChangeShapeType="1"/>
              </p:cNvSpPr>
              <p:nvPr/>
            </p:nvSpPr>
            <p:spPr bwMode="auto">
              <a:xfrm>
                <a:off x="2379" y="145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8" name="Line 142"/>
              <p:cNvSpPr>
                <a:spLocks noChangeShapeType="1"/>
              </p:cNvSpPr>
              <p:nvPr/>
            </p:nvSpPr>
            <p:spPr bwMode="auto">
              <a:xfrm>
                <a:off x="2388" y="144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9" name="Rectangle 143"/>
              <p:cNvSpPr>
                <a:spLocks noChangeArrowheads="1"/>
              </p:cNvSpPr>
              <p:nvPr/>
            </p:nvSpPr>
            <p:spPr bwMode="auto">
              <a:xfrm>
                <a:off x="2098" y="235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0" name="Rectangle 144"/>
              <p:cNvSpPr>
                <a:spLocks noChangeArrowheads="1"/>
              </p:cNvSpPr>
              <p:nvPr/>
            </p:nvSpPr>
            <p:spPr bwMode="auto">
              <a:xfrm>
                <a:off x="2168"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1" name="Rectangle 145"/>
              <p:cNvSpPr>
                <a:spLocks noChangeArrowheads="1"/>
              </p:cNvSpPr>
              <p:nvPr/>
            </p:nvSpPr>
            <p:spPr bwMode="auto">
              <a:xfrm>
                <a:off x="2230"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2" name="Rectangle 146"/>
              <p:cNvSpPr>
                <a:spLocks noChangeArrowheads="1"/>
              </p:cNvSpPr>
              <p:nvPr/>
            </p:nvSpPr>
            <p:spPr bwMode="auto">
              <a:xfrm>
                <a:off x="2274" y="230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3" name="Rectangle 147"/>
              <p:cNvSpPr>
                <a:spLocks noChangeArrowheads="1"/>
              </p:cNvSpPr>
              <p:nvPr/>
            </p:nvSpPr>
            <p:spPr bwMode="auto">
              <a:xfrm>
                <a:off x="2318"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4" name="Rectangle 148"/>
              <p:cNvSpPr>
                <a:spLocks noChangeArrowheads="1"/>
              </p:cNvSpPr>
              <p:nvPr/>
            </p:nvSpPr>
            <p:spPr bwMode="auto">
              <a:xfrm>
                <a:off x="2344"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5" name="Rectangle 149"/>
              <p:cNvSpPr>
                <a:spLocks noChangeArrowheads="1"/>
              </p:cNvSpPr>
              <p:nvPr/>
            </p:nvSpPr>
            <p:spPr bwMode="auto">
              <a:xfrm>
                <a:off x="2371"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6" name="Rectangle 150"/>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7" name="Rectangle 151"/>
              <p:cNvSpPr>
                <a:spLocks noChangeArrowheads="1"/>
              </p:cNvSpPr>
              <p:nvPr/>
            </p:nvSpPr>
            <p:spPr bwMode="auto">
              <a:xfrm>
                <a:off x="2406"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8" name="Rectangle 152"/>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59" name="Rectangle 153"/>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0" name="Rectangle 154"/>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1" name="Line 155"/>
              <p:cNvSpPr>
                <a:spLocks noChangeShapeType="1"/>
              </p:cNvSpPr>
              <p:nvPr/>
            </p:nvSpPr>
            <p:spPr bwMode="auto">
              <a:xfrm>
                <a:off x="2432" y="14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62" name="Line 156"/>
              <p:cNvSpPr>
                <a:spLocks noChangeShapeType="1"/>
              </p:cNvSpPr>
              <p:nvPr/>
            </p:nvSpPr>
            <p:spPr bwMode="auto">
              <a:xfrm>
                <a:off x="2441" y="143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63" name="Rectangle 157"/>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4" name="Rectangle 158"/>
              <p:cNvSpPr>
                <a:spLocks noChangeArrowheads="1"/>
              </p:cNvSpPr>
              <p:nvPr/>
            </p:nvSpPr>
            <p:spPr bwMode="auto">
              <a:xfrm>
                <a:off x="2204"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5" name="Rectangle 159"/>
              <p:cNvSpPr>
                <a:spLocks noChangeArrowheads="1"/>
              </p:cNvSpPr>
              <p:nvPr/>
            </p:nvSpPr>
            <p:spPr bwMode="auto">
              <a:xfrm>
                <a:off x="2256"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6" name="Rectangle 160"/>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7" name="Rectangle 161"/>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8" name="Rectangle 162"/>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69" name="Rectangle 163"/>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0" name="Rectangle 164"/>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1" name="Rectangle 165"/>
              <p:cNvSpPr>
                <a:spLocks noChangeArrowheads="1"/>
              </p:cNvSpPr>
              <p:nvPr/>
            </p:nvSpPr>
            <p:spPr bwMode="auto">
              <a:xfrm>
                <a:off x="2414"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2" name="Rectangle 166"/>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3" name="Rectangle 167"/>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4" name="Rectangle 168"/>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5" name="Rectangle 169"/>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6" name="Rectangle 170"/>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7" name="Rectangle 171"/>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8" name="Rectangle 172"/>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79" name="Line 173"/>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0" name="Line 174"/>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1" name="Line 175"/>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2" name="Line 176"/>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3" name="Rectangle 177"/>
              <p:cNvSpPr>
                <a:spLocks noChangeArrowheads="1"/>
              </p:cNvSpPr>
              <p:nvPr/>
            </p:nvSpPr>
            <p:spPr bwMode="auto">
              <a:xfrm>
                <a:off x="1527" y="275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84" name="Line 178"/>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5" name="Line 179"/>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6" name="Line 180"/>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7" name="Line 181"/>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8" name="Line 182"/>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9" name="Line 183"/>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0" name="Line 184"/>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1" name="Line 185"/>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2" name="Line 186"/>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3" name="Line 187"/>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4" name="Line 188"/>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5" name="Line 189"/>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6" name="Line 190"/>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7" name="Line 191"/>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8" name="Rectangle 192"/>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99" name="Rectangle 193"/>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0" name="Rectangle 194"/>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1" name="Rectangle 195"/>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2" name="Rectangle 196"/>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3" name="Rectangle 197"/>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4" name="Rectangle 198"/>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5" name="Rectangle 199"/>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6" name="Rectangle 200"/>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7" name="Rectangle 201"/>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8" name="Rectangle 202"/>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09" name="Rectangle 203"/>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0" name="Rectangle 204"/>
              <p:cNvSpPr>
                <a:spLocks noChangeArrowheads="1"/>
              </p:cNvSpPr>
              <p:nvPr/>
            </p:nvSpPr>
            <p:spPr bwMode="auto">
              <a:xfrm>
                <a:off x="2458"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511" name="Rectangle 205"/>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8" name="Group 206"/>
            <p:cNvGrpSpPr>
              <a:grpSpLocks/>
            </p:cNvGrpSpPr>
            <p:nvPr/>
          </p:nvGrpSpPr>
          <p:grpSpPr bwMode="auto">
            <a:xfrm>
              <a:off x="708" y="1270"/>
              <a:ext cx="1546" cy="1545"/>
              <a:chOff x="939" y="1436"/>
              <a:chExt cx="1546" cy="1545"/>
            </a:xfrm>
          </p:grpSpPr>
          <p:sp>
            <p:nvSpPr>
              <p:cNvPr id="1112" name="Rectangle 207"/>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3" name="Rectangle 208"/>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4" name="Rectangle 209"/>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5" name="Rectangle 210"/>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6" name="Rectangle 211"/>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7" name="Rectangle 212"/>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8" name="Rectangle 213"/>
              <p:cNvSpPr>
                <a:spLocks noChangeArrowheads="1"/>
              </p:cNvSpPr>
              <p:nvPr/>
            </p:nvSpPr>
            <p:spPr bwMode="auto">
              <a:xfrm>
                <a:off x="2458"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19" name="Rectangle 214"/>
              <p:cNvSpPr>
                <a:spLocks noChangeArrowheads="1"/>
              </p:cNvSpPr>
              <p:nvPr/>
            </p:nvSpPr>
            <p:spPr bwMode="auto">
              <a:xfrm>
                <a:off x="2467"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0" name="Line 215"/>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1" name="Line 216"/>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22" name="Rectangle 217"/>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3" name="Rectangle 218"/>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4" name="Rectangle 219"/>
              <p:cNvSpPr>
                <a:spLocks noChangeArrowheads="1"/>
              </p:cNvSpPr>
              <p:nvPr/>
            </p:nvSpPr>
            <p:spPr bwMode="auto">
              <a:xfrm>
                <a:off x="2019" y="239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5" name="Rectangle 220"/>
              <p:cNvSpPr>
                <a:spLocks noChangeArrowheads="1"/>
              </p:cNvSpPr>
              <p:nvPr/>
            </p:nvSpPr>
            <p:spPr bwMode="auto">
              <a:xfrm>
                <a:off x="2116" y="23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6" name="Rectangle 221"/>
              <p:cNvSpPr>
                <a:spLocks noChangeArrowheads="1"/>
              </p:cNvSpPr>
              <p:nvPr/>
            </p:nvSpPr>
            <p:spPr bwMode="auto">
              <a:xfrm>
                <a:off x="2186"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7" name="Rectangle 222"/>
              <p:cNvSpPr>
                <a:spLocks noChangeArrowheads="1"/>
              </p:cNvSpPr>
              <p:nvPr/>
            </p:nvSpPr>
            <p:spPr bwMode="auto">
              <a:xfrm>
                <a:off x="2239"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8" name="Rectangle 223"/>
              <p:cNvSpPr>
                <a:spLocks noChangeArrowheads="1"/>
              </p:cNvSpPr>
              <p:nvPr/>
            </p:nvSpPr>
            <p:spPr bwMode="auto">
              <a:xfrm>
                <a:off x="2283" y="230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29" name="Rectangle 224"/>
              <p:cNvSpPr>
                <a:spLocks noChangeArrowheads="1"/>
              </p:cNvSpPr>
              <p:nvPr/>
            </p:nvSpPr>
            <p:spPr bwMode="auto">
              <a:xfrm>
                <a:off x="2318"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0" name="Rectangle 225"/>
              <p:cNvSpPr>
                <a:spLocks noChangeArrowheads="1"/>
              </p:cNvSpPr>
              <p:nvPr/>
            </p:nvSpPr>
            <p:spPr bwMode="auto">
              <a:xfrm>
                <a:off x="2353"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1" name="Rectangle 226"/>
              <p:cNvSpPr>
                <a:spLocks noChangeArrowheads="1"/>
              </p:cNvSpPr>
              <p:nvPr/>
            </p:nvSpPr>
            <p:spPr bwMode="auto">
              <a:xfrm>
                <a:off x="2371"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2" name="Rectangle 227"/>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3" name="Rectangle 228"/>
              <p:cNvSpPr>
                <a:spLocks noChangeArrowheads="1"/>
              </p:cNvSpPr>
              <p:nvPr/>
            </p:nvSpPr>
            <p:spPr bwMode="auto">
              <a:xfrm>
                <a:off x="2406"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4" name="Rectangle 229"/>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5" name="Rectangle 230"/>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6" name="Rectangle 231"/>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7" name="Rectangle 232"/>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8" name="Line 233"/>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39" name="Line 234"/>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0" name="Rectangle 235"/>
              <p:cNvSpPr>
                <a:spLocks noChangeArrowheads="1"/>
              </p:cNvSpPr>
              <p:nvPr/>
            </p:nvSpPr>
            <p:spPr bwMode="auto">
              <a:xfrm>
                <a:off x="1334" y="288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41" name="Line 236"/>
              <p:cNvSpPr>
                <a:spLocks noChangeShapeType="1"/>
              </p:cNvSpPr>
              <p:nvPr/>
            </p:nvSpPr>
            <p:spPr bwMode="auto">
              <a:xfrm>
                <a:off x="1554"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2" name="Line 237"/>
              <p:cNvSpPr>
                <a:spLocks noChangeShapeType="1"/>
              </p:cNvSpPr>
              <p:nvPr/>
            </p:nvSpPr>
            <p:spPr bwMode="auto">
              <a:xfrm>
                <a:off x="1562"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3" name="Rectangle 238"/>
              <p:cNvSpPr>
                <a:spLocks noChangeArrowheads="1"/>
              </p:cNvSpPr>
              <p:nvPr/>
            </p:nvSpPr>
            <p:spPr bwMode="auto">
              <a:xfrm>
                <a:off x="1439" y="282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44" name="Line 239"/>
              <p:cNvSpPr>
                <a:spLocks noChangeShapeType="1"/>
              </p:cNvSpPr>
              <p:nvPr/>
            </p:nvSpPr>
            <p:spPr bwMode="auto">
              <a:xfrm>
                <a:off x="1633" y="182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5" name="Line 240"/>
              <p:cNvSpPr>
                <a:spLocks noChangeShapeType="1"/>
              </p:cNvSpPr>
              <p:nvPr/>
            </p:nvSpPr>
            <p:spPr bwMode="auto">
              <a:xfrm>
                <a:off x="1641" y="181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6" name="Line 241"/>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7" name="Line 242"/>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8" name="Line 243"/>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49" name="Line 244"/>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0" name="Line 245"/>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1" name="Line 246"/>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2" name="Rectangle 247"/>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3" name="Line 248"/>
              <p:cNvSpPr>
                <a:spLocks noChangeShapeType="1"/>
              </p:cNvSpPr>
              <p:nvPr/>
            </p:nvSpPr>
            <p:spPr bwMode="auto">
              <a:xfrm>
                <a:off x="1879" y="163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4" name="Line 249"/>
              <p:cNvSpPr>
                <a:spLocks noChangeShapeType="1"/>
              </p:cNvSpPr>
              <p:nvPr/>
            </p:nvSpPr>
            <p:spPr bwMode="auto">
              <a:xfrm>
                <a:off x="1887" y="16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5" name="Rectangle 250"/>
              <p:cNvSpPr>
                <a:spLocks noChangeArrowheads="1"/>
              </p:cNvSpPr>
              <p:nvPr/>
            </p:nvSpPr>
            <p:spPr bwMode="auto">
              <a:xfrm>
                <a:off x="1764" y="255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6" name="Rectangle 251"/>
              <p:cNvSpPr>
                <a:spLocks noChangeArrowheads="1"/>
              </p:cNvSpPr>
              <p:nvPr/>
            </p:nvSpPr>
            <p:spPr bwMode="auto">
              <a:xfrm>
                <a:off x="1905" y="246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7" name="Line 252"/>
              <p:cNvSpPr>
                <a:spLocks noChangeShapeType="1"/>
              </p:cNvSpPr>
              <p:nvPr/>
            </p:nvSpPr>
            <p:spPr bwMode="auto">
              <a:xfrm>
                <a:off x="2002" y="155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8" name="Line 253"/>
              <p:cNvSpPr>
                <a:spLocks noChangeShapeType="1"/>
              </p:cNvSpPr>
              <p:nvPr/>
            </p:nvSpPr>
            <p:spPr bwMode="auto">
              <a:xfrm>
                <a:off x="2010" y="15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59" name="Rectangle 254"/>
              <p:cNvSpPr>
                <a:spLocks noChangeArrowheads="1"/>
              </p:cNvSpPr>
              <p:nvPr/>
            </p:nvSpPr>
            <p:spPr bwMode="auto">
              <a:xfrm>
                <a:off x="1800" y="253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0" name="Rectangle 255"/>
              <p:cNvSpPr>
                <a:spLocks noChangeArrowheads="1"/>
              </p:cNvSpPr>
              <p:nvPr/>
            </p:nvSpPr>
            <p:spPr bwMode="auto">
              <a:xfrm>
                <a:off x="1931" y="243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1" name="Rectangle 256"/>
              <p:cNvSpPr>
                <a:spLocks noChangeArrowheads="1"/>
              </p:cNvSpPr>
              <p:nvPr/>
            </p:nvSpPr>
            <p:spPr bwMode="auto">
              <a:xfrm>
                <a:off x="2037" y="238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2" name="Rectangle 257"/>
              <p:cNvSpPr>
                <a:spLocks noChangeArrowheads="1"/>
              </p:cNvSpPr>
              <p:nvPr/>
            </p:nvSpPr>
            <p:spPr bwMode="auto">
              <a:xfrm>
                <a:off x="2125" y="234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3" name="Rectangle 258"/>
              <p:cNvSpPr>
                <a:spLocks noChangeArrowheads="1"/>
              </p:cNvSpPr>
              <p:nvPr/>
            </p:nvSpPr>
            <p:spPr bwMode="auto">
              <a:xfrm>
                <a:off x="2195" y="233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4" name="Rectangle 259"/>
              <p:cNvSpPr>
                <a:spLocks noChangeArrowheads="1"/>
              </p:cNvSpPr>
              <p:nvPr/>
            </p:nvSpPr>
            <p:spPr bwMode="auto">
              <a:xfrm>
                <a:off x="2248"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5" name="Rectangle 260"/>
              <p:cNvSpPr>
                <a:spLocks noChangeArrowheads="1"/>
              </p:cNvSpPr>
              <p:nvPr/>
            </p:nvSpPr>
            <p:spPr bwMode="auto">
              <a:xfrm>
                <a:off x="2291"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6" name="Rectangle 261"/>
              <p:cNvSpPr>
                <a:spLocks noChangeArrowheads="1"/>
              </p:cNvSpPr>
              <p:nvPr/>
            </p:nvSpPr>
            <p:spPr bwMode="auto">
              <a:xfrm>
                <a:off x="2327"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7" name="Rectangle 262"/>
              <p:cNvSpPr>
                <a:spLocks noChangeArrowheads="1"/>
              </p:cNvSpPr>
              <p:nvPr/>
            </p:nvSpPr>
            <p:spPr bwMode="auto">
              <a:xfrm>
                <a:off x="2353"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8" name="Rectangle 263"/>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69" name="Rectangle 264"/>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0" name="Rectangle 265"/>
              <p:cNvSpPr>
                <a:spLocks noChangeArrowheads="1"/>
              </p:cNvSpPr>
              <p:nvPr/>
            </p:nvSpPr>
            <p:spPr bwMode="auto">
              <a:xfrm>
                <a:off x="2406"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1" name="Rectangle 266"/>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2" name="Rectangle 267"/>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3" name="Rectangle 268"/>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4" name="Rectangle 269"/>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5" name="Rectangle 270"/>
              <p:cNvSpPr>
                <a:spLocks noChangeArrowheads="1"/>
              </p:cNvSpPr>
              <p:nvPr/>
            </p:nvSpPr>
            <p:spPr bwMode="auto">
              <a:xfrm>
                <a:off x="2458"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6" name="Line 271"/>
              <p:cNvSpPr>
                <a:spLocks noChangeShapeType="1"/>
              </p:cNvSpPr>
              <p:nvPr/>
            </p:nvSpPr>
            <p:spPr bwMode="auto">
              <a:xfrm>
                <a:off x="2450" y="1445"/>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7" name="Line 272"/>
              <p:cNvSpPr>
                <a:spLocks noChangeShapeType="1"/>
              </p:cNvSpPr>
              <p:nvPr/>
            </p:nvSpPr>
            <p:spPr bwMode="auto">
              <a:xfrm>
                <a:off x="2458" y="143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8" name="Rectangle 273"/>
              <p:cNvSpPr>
                <a:spLocks noChangeArrowheads="1"/>
              </p:cNvSpPr>
              <p:nvPr/>
            </p:nvSpPr>
            <p:spPr bwMode="auto">
              <a:xfrm>
                <a:off x="1193" y="296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79" name="Rectangle 274"/>
              <p:cNvSpPr>
                <a:spLocks noChangeArrowheads="1"/>
              </p:cNvSpPr>
              <p:nvPr/>
            </p:nvSpPr>
            <p:spPr bwMode="auto">
              <a:xfrm>
                <a:off x="1448" y="28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0" name="Rectangle 27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1" name="Line 276"/>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2" name="Line 277"/>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3" name="Line 278"/>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4" name="Line 279"/>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5" name="Line 280"/>
              <p:cNvSpPr>
                <a:spLocks noChangeShapeType="1"/>
              </p:cNvSpPr>
              <p:nvPr/>
            </p:nvSpPr>
            <p:spPr bwMode="auto">
              <a:xfrm>
                <a:off x="1518" y="191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6" name="Line 281"/>
              <p:cNvSpPr>
                <a:spLocks noChangeShapeType="1"/>
              </p:cNvSpPr>
              <p:nvPr/>
            </p:nvSpPr>
            <p:spPr bwMode="auto">
              <a:xfrm>
                <a:off x="1527" y="191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87" name="Rectangle 282"/>
              <p:cNvSpPr>
                <a:spLocks noChangeArrowheads="1"/>
              </p:cNvSpPr>
              <p:nvPr/>
            </p:nvSpPr>
            <p:spPr bwMode="auto">
              <a:xfrm>
                <a:off x="1413" y="28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8" name="Rectangle 283"/>
              <p:cNvSpPr>
                <a:spLocks noChangeArrowheads="1"/>
              </p:cNvSpPr>
              <p:nvPr/>
            </p:nvSpPr>
            <p:spPr bwMode="auto">
              <a:xfrm>
                <a:off x="1624" y="267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9" name="Rectangle 284"/>
              <p:cNvSpPr>
                <a:spLocks noChangeArrowheads="1"/>
              </p:cNvSpPr>
              <p:nvPr/>
            </p:nvSpPr>
            <p:spPr bwMode="auto">
              <a:xfrm>
                <a:off x="1791" y="253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0" name="Rectangle 285"/>
              <p:cNvSpPr>
                <a:spLocks noChangeArrowheads="1"/>
              </p:cNvSpPr>
              <p:nvPr/>
            </p:nvSpPr>
            <p:spPr bwMode="auto">
              <a:xfrm>
                <a:off x="1931" y="244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1" name="Rectangle 286"/>
              <p:cNvSpPr>
                <a:spLocks noChangeArrowheads="1"/>
              </p:cNvSpPr>
              <p:nvPr/>
            </p:nvSpPr>
            <p:spPr bwMode="auto">
              <a:xfrm>
                <a:off x="2037" y="238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92" name="Line 287"/>
              <p:cNvSpPr>
                <a:spLocks noChangeShapeType="1"/>
              </p:cNvSpPr>
              <p:nvPr/>
            </p:nvSpPr>
            <p:spPr bwMode="auto">
              <a:xfrm>
                <a:off x="1949" y="15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3" name="Line 288"/>
              <p:cNvSpPr>
                <a:spLocks noChangeShapeType="1"/>
              </p:cNvSpPr>
              <p:nvPr/>
            </p:nvSpPr>
            <p:spPr bwMode="auto">
              <a:xfrm>
                <a:off x="1958" y="15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4" name="Line 289"/>
              <p:cNvSpPr>
                <a:spLocks noChangeShapeType="1"/>
              </p:cNvSpPr>
              <p:nvPr/>
            </p:nvSpPr>
            <p:spPr bwMode="auto">
              <a:xfrm>
                <a:off x="1800" y="169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5" name="Line 290"/>
              <p:cNvSpPr>
                <a:spLocks noChangeShapeType="1"/>
              </p:cNvSpPr>
              <p:nvPr/>
            </p:nvSpPr>
            <p:spPr bwMode="auto">
              <a:xfrm>
                <a:off x="1808" y="168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6" name="Line 291"/>
              <p:cNvSpPr>
                <a:spLocks noChangeShapeType="1"/>
              </p:cNvSpPr>
              <p:nvPr/>
            </p:nvSpPr>
            <p:spPr bwMode="auto">
              <a:xfrm>
                <a:off x="1624" y="183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7" name="Line 292"/>
              <p:cNvSpPr>
                <a:spLocks noChangeShapeType="1"/>
              </p:cNvSpPr>
              <p:nvPr/>
            </p:nvSpPr>
            <p:spPr bwMode="auto">
              <a:xfrm>
                <a:off x="1633" y="182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8" name="Line 293"/>
              <p:cNvSpPr>
                <a:spLocks noChangeShapeType="1"/>
              </p:cNvSpPr>
              <p:nvPr/>
            </p:nvSpPr>
            <p:spPr bwMode="auto">
              <a:xfrm>
                <a:off x="1747" y="172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9" name="Line 294"/>
              <p:cNvSpPr>
                <a:spLocks noChangeShapeType="1"/>
              </p:cNvSpPr>
              <p:nvPr/>
            </p:nvSpPr>
            <p:spPr bwMode="auto">
              <a:xfrm>
                <a:off x="1756" y="171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0" name="Line 295"/>
              <p:cNvSpPr>
                <a:spLocks noChangeShapeType="1"/>
              </p:cNvSpPr>
              <p:nvPr/>
            </p:nvSpPr>
            <p:spPr bwMode="auto">
              <a:xfrm>
                <a:off x="1589" y="18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1" name="Line 296"/>
              <p:cNvSpPr>
                <a:spLocks noChangeShapeType="1"/>
              </p:cNvSpPr>
              <p:nvPr/>
            </p:nvSpPr>
            <p:spPr bwMode="auto">
              <a:xfrm>
                <a:off x="1597" y="185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2" name="Line 297"/>
              <p:cNvSpPr>
                <a:spLocks noChangeShapeType="1"/>
              </p:cNvSpPr>
              <p:nvPr/>
            </p:nvSpPr>
            <p:spPr bwMode="auto">
              <a:xfrm>
                <a:off x="1457" y="196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3" name="Line 298"/>
              <p:cNvSpPr>
                <a:spLocks noChangeShapeType="1"/>
              </p:cNvSpPr>
              <p:nvPr/>
            </p:nvSpPr>
            <p:spPr bwMode="auto">
              <a:xfrm>
                <a:off x="1466" y="195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4" name="Line 299"/>
              <p:cNvSpPr>
                <a:spLocks noChangeShapeType="1"/>
              </p:cNvSpPr>
              <p:nvPr/>
            </p:nvSpPr>
            <p:spPr bwMode="auto">
              <a:xfrm>
                <a:off x="1352" y="204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5" name="Line 300"/>
              <p:cNvSpPr>
                <a:spLocks noChangeShapeType="1"/>
              </p:cNvSpPr>
              <p:nvPr/>
            </p:nvSpPr>
            <p:spPr bwMode="auto">
              <a:xfrm>
                <a:off x="1360" y="203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6" name="Line 301"/>
              <p:cNvSpPr>
                <a:spLocks noChangeShapeType="1"/>
              </p:cNvSpPr>
              <p:nvPr/>
            </p:nvSpPr>
            <p:spPr bwMode="auto">
              <a:xfrm>
                <a:off x="983"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7" name="Line 302"/>
              <p:cNvSpPr>
                <a:spLocks noChangeShapeType="1"/>
              </p:cNvSpPr>
              <p:nvPr/>
            </p:nvSpPr>
            <p:spPr bwMode="auto">
              <a:xfrm>
                <a:off x="991"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8" name="Line 303"/>
              <p:cNvSpPr>
                <a:spLocks noChangeShapeType="1"/>
              </p:cNvSpPr>
              <p:nvPr/>
            </p:nvSpPr>
            <p:spPr bwMode="auto">
              <a:xfrm>
                <a:off x="974"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9" name="Line 304"/>
              <p:cNvSpPr>
                <a:spLocks noChangeShapeType="1"/>
              </p:cNvSpPr>
              <p:nvPr/>
            </p:nvSpPr>
            <p:spPr bwMode="auto">
              <a:xfrm>
                <a:off x="983"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0" name="Line 305"/>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1" name="Line 306"/>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2" name="Line 307"/>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3" name="Line 308"/>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4" name="Line 309"/>
              <p:cNvSpPr>
                <a:spLocks noChangeShapeType="1"/>
              </p:cNvSpPr>
              <p:nvPr/>
            </p:nvSpPr>
            <p:spPr bwMode="auto">
              <a:xfrm>
                <a:off x="956"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5" name="Line 310"/>
              <p:cNvSpPr>
                <a:spLocks noChangeShapeType="1"/>
              </p:cNvSpPr>
              <p:nvPr/>
            </p:nvSpPr>
            <p:spPr bwMode="auto">
              <a:xfrm>
                <a:off x="965"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6" name="Line 311"/>
              <p:cNvSpPr>
                <a:spLocks noChangeShapeType="1"/>
              </p:cNvSpPr>
              <p:nvPr/>
            </p:nvSpPr>
            <p:spPr bwMode="auto">
              <a:xfrm>
                <a:off x="956"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7" name="Line 312"/>
              <p:cNvSpPr>
                <a:spLocks noChangeShapeType="1"/>
              </p:cNvSpPr>
              <p:nvPr/>
            </p:nvSpPr>
            <p:spPr bwMode="auto">
              <a:xfrm>
                <a:off x="965"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8" name="Line 313"/>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9" name="Line 314"/>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0" name="Line 315"/>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1" name="Line 316"/>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2" name="Line 317"/>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3" name="Line 318"/>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4" name="Line 319"/>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5" name="Line 320"/>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6" name="Line 321"/>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7" name="Line 322"/>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8" name="Line 323"/>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9" name="Line 324"/>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0" name="Line 325"/>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1" name="Line 326"/>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2" name="Line 327"/>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3" name="Line 328"/>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4" name="Line 329"/>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5" name="Line 330"/>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6" name="Line 331"/>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7" name="Line 332"/>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8" name="Line 333"/>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39" name="Line 334"/>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0" name="Line 335"/>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1" name="Line 336"/>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2" name="Line 337"/>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3" name="Line 338"/>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4" name="Line 339"/>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5" name="Line 340"/>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6" name="Line 341"/>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7" name="Line 342"/>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8" name="Line 343"/>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49" name="Line 344"/>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0" name="Line 345"/>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1" name="Line 346"/>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2" name="Rectangle 347"/>
              <p:cNvSpPr>
                <a:spLocks noChangeArrowheads="1"/>
              </p:cNvSpPr>
              <p:nvPr/>
            </p:nvSpPr>
            <p:spPr bwMode="auto">
              <a:xfrm>
                <a:off x="1677" y="2630"/>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3" name="Line 348"/>
              <p:cNvSpPr>
                <a:spLocks noChangeShapeType="1"/>
              </p:cNvSpPr>
              <p:nvPr/>
            </p:nvSpPr>
            <p:spPr bwMode="auto">
              <a:xfrm>
                <a:off x="1826" y="167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4" name="Line 349"/>
              <p:cNvSpPr>
                <a:spLocks noChangeShapeType="1"/>
              </p:cNvSpPr>
              <p:nvPr/>
            </p:nvSpPr>
            <p:spPr bwMode="auto">
              <a:xfrm>
                <a:off x="1835" y="16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5" name="Line 350"/>
              <p:cNvSpPr>
                <a:spLocks noChangeShapeType="1"/>
              </p:cNvSpPr>
              <p:nvPr/>
            </p:nvSpPr>
            <p:spPr bwMode="auto">
              <a:xfrm>
                <a:off x="1650" y="181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6" name="Line 351"/>
              <p:cNvSpPr>
                <a:spLocks noChangeShapeType="1"/>
              </p:cNvSpPr>
              <p:nvPr/>
            </p:nvSpPr>
            <p:spPr bwMode="auto">
              <a:xfrm>
                <a:off x="1659" y="180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7" name="Line 352"/>
              <p:cNvSpPr>
                <a:spLocks noChangeShapeType="1"/>
              </p:cNvSpPr>
              <p:nvPr/>
            </p:nvSpPr>
            <p:spPr bwMode="auto">
              <a:xfrm>
                <a:off x="1510" y="192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8" name="Line 353"/>
              <p:cNvSpPr>
                <a:spLocks noChangeShapeType="1"/>
              </p:cNvSpPr>
              <p:nvPr/>
            </p:nvSpPr>
            <p:spPr bwMode="auto">
              <a:xfrm>
                <a:off x="1518" y="191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59" name="Rectangle 354"/>
              <p:cNvSpPr>
                <a:spLocks noChangeArrowheads="1"/>
              </p:cNvSpPr>
              <p:nvPr/>
            </p:nvSpPr>
            <p:spPr bwMode="auto">
              <a:xfrm>
                <a:off x="1404" y="284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60" name="Line 355"/>
              <p:cNvSpPr>
                <a:spLocks noChangeShapeType="1"/>
              </p:cNvSpPr>
              <p:nvPr/>
            </p:nvSpPr>
            <p:spPr bwMode="auto">
              <a:xfrm>
                <a:off x="1606" y="184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1" name="Line 356"/>
              <p:cNvSpPr>
                <a:spLocks noChangeShapeType="1"/>
              </p:cNvSpPr>
              <p:nvPr/>
            </p:nvSpPr>
            <p:spPr bwMode="auto">
              <a:xfrm>
                <a:off x="1615" y="184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2" name="Line 357"/>
              <p:cNvSpPr>
                <a:spLocks noChangeShapeType="1"/>
              </p:cNvSpPr>
              <p:nvPr/>
            </p:nvSpPr>
            <p:spPr bwMode="auto">
              <a:xfrm>
                <a:off x="1475" y="195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3" name="Line 358"/>
              <p:cNvSpPr>
                <a:spLocks noChangeShapeType="1"/>
              </p:cNvSpPr>
              <p:nvPr/>
            </p:nvSpPr>
            <p:spPr bwMode="auto">
              <a:xfrm>
                <a:off x="1483" y="194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4" name="Rectangle 359"/>
              <p:cNvSpPr>
                <a:spLocks noChangeArrowheads="1"/>
              </p:cNvSpPr>
              <p:nvPr/>
            </p:nvSpPr>
            <p:spPr bwMode="auto">
              <a:xfrm>
                <a:off x="1378" y="286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65" name="Line 360"/>
              <p:cNvSpPr>
                <a:spLocks noChangeShapeType="1"/>
              </p:cNvSpPr>
              <p:nvPr/>
            </p:nvSpPr>
            <p:spPr bwMode="auto">
              <a:xfrm>
                <a:off x="1589" y="18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6" name="Line 361"/>
              <p:cNvSpPr>
                <a:spLocks noChangeShapeType="1"/>
              </p:cNvSpPr>
              <p:nvPr/>
            </p:nvSpPr>
            <p:spPr bwMode="auto">
              <a:xfrm>
                <a:off x="1597" y="185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7" name="Line 362"/>
              <p:cNvSpPr>
                <a:spLocks noChangeShapeType="1"/>
              </p:cNvSpPr>
              <p:nvPr/>
            </p:nvSpPr>
            <p:spPr bwMode="auto">
              <a:xfrm>
                <a:off x="1457" y="197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8" name="Line 363"/>
              <p:cNvSpPr>
                <a:spLocks noChangeShapeType="1"/>
              </p:cNvSpPr>
              <p:nvPr/>
            </p:nvSpPr>
            <p:spPr bwMode="auto">
              <a:xfrm>
                <a:off x="1466" y="196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9" name="Line 364"/>
              <p:cNvSpPr>
                <a:spLocks noChangeShapeType="1"/>
              </p:cNvSpPr>
              <p:nvPr/>
            </p:nvSpPr>
            <p:spPr bwMode="auto">
              <a:xfrm>
                <a:off x="1352" y="204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0" name="Line 365"/>
              <p:cNvSpPr>
                <a:spLocks noChangeShapeType="1"/>
              </p:cNvSpPr>
              <p:nvPr/>
            </p:nvSpPr>
            <p:spPr bwMode="auto">
              <a:xfrm>
                <a:off x="1360" y="203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1" name="Line 366"/>
              <p:cNvSpPr>
                <a:spLocks noChangeShapeType="1"/>
              </p:cNvSpPr>
              <p:nvPr/>
            </p:nvSpPr>
            <p:spPr bwMode="auto">
              <a:xfrm>
                <a:off x="1272" y="208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2" name="Line 367"/>
              <p:cNvSpPr>
                <a:spLocks noChangeShapeType="1"/>
              </p:cNvSpPr>
              <p:nvPr/>
            </p:nvSpPr>
            <p:spPr bwMode="auto">
              <a:xfrm>
                <a:off x="1281" y="207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3" name="Rectangle 368"/>
              <p:cNvSpPr>
                <a:spLocks noChangeArrowheads="1"/>
              </p:cNvSpPr>
              <p:nvPr/>
            </p:nvSpPr>
            <p:spPr bwMode="auto">
              <a:xfrm>
                <a:off x="1211" y="295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4" name="Rectangle 369"/>
              <p:cNvSpPr>
                <a:spLocks noChangeArrowheads="1"/>
              </p:cNvSpPr>
              <p:nvPr/>
            </p:nvSpPr>
            <p:spPr bwMode="auto">
              <a:xfrm>
                <a:off x="1466" y="2805"/>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5" name="Rectangle 370"/>
              <p:cNvSpPr>
                <a:spLocks noChangeArrowheads="1"/>
              </p:cNvSpPr>
              <p:nvPr/>
            </p:nvSpPr>
            <p:spPr bwMode="auto">
              <a:xfrm>
                <a:off x="1668" y="2638"/>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6" name="Rectangle 371"/>
              <p:cNvSpPr>
                <a:spLocks noChangeArrowheads="1"/>
              </p:cNvSpPr>
              <p:nvPr/>
            </p:nvSpPr>
            <p:spPr bwMode="auto">
              <a:xfrm>
                <a:off x="1826" y="2515"/>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7" name="Rectangle 372"/>
              <p:cNvSpPr>
                <a:spLocks noChangeArrowheads="1"/>
              </p:cNvSpPr>
              <p:nvPr/>
            </p:nvSpPr>
            <p:spPr bwMode="auto">
              <a:xfrm>
                <a:off x="1949"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8" name="Rectangle 373"/>
              <p:cNvSpPr>
                <a:spLocks noChangeArrowheads="1"/>
              </p:cNvSpPr>
              <p:nvPr/>
            </p:nvSpPr>
            <p:spPr bwMode="auto">
              <a:xfrm>
                <a:off x="2054"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79" name="Rectangle 374"/>
              <p:cNvSpPr>
                <a:spLocks noChangeArrowheads="1"/>
              </p:cNvSpPr>
              <p:nvPr/>
            </p:nvSpPr>
            <p:spPr bwMode="auto">
              <a:xfrm>
                <a:off x="2133" y="234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0" name="Rectangle 375"/>
              <p:cNvSpPr>
                <a:spLocks noChangeArrowheads="1"/>
              </p:cNvSpPr>
              <p:nvPr/>
            </p:nvSpPr>
            <p:spPr bwMode="auto">
              <a:xfrm>
                <a:off x="2204"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1" name="Line 376"/>
              <p:cNvSpPr>
                <a:spLocks noChangeShapeType="1"/>
              </p:cNvSpPr>
              <p:nvPr/>
            </p:nvSpPr>
            <p:spPr bwMode="auto">
              <a:xfrm>
                <a:off x="2142" y="150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2" name="Line 377"/>
              <p:cNvSpPr>
                <a:spLocks noChangeShapeType="1"/>
              </p:cNvSpPr>
              <p:nvPr/>
            </p:nvSpPr>
            <p:spPr bwMode="auto">
              <a:xfrm>
                <a:off x="2151" y="149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3" name="Rectangle 378"/>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4" name="Rectangle 379"/>
              <p:cNvSpPr>
                <a:spLocks noChangeArrowheads="1"/>
              </p:cNvSpPr>
              <p:nvPr/>
            </p:nvSpPr>
            <p:spPr bwMode="auto">
              <a:xfrm>
                <a:off x="2028" y="239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5" name="Rectangle 380"/>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6" name="Rectangle 38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7" name="Rectangle 382"/>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88" name="Line 383"/>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9" name="Line 384"/>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0" name="Rectangle 385"/>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91" name="Line 386"/>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2" name="Line 387"/>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3" name="Rectangle 388"/>
              <p:cNvSpPr>
                <a:spLocks noChangeArrowheads="1"/>
              </p:cNvSpPr>
              <p:nvPr/>
            </p:nvSpPr>
            <p:spPr bwMode="auto">
              <a:xfrm>
                <a:off x="1431" y="282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94" name="Rectangle 389"/>
              <p:cNvSpPr>
                <a:spLocks noChangeArrowheads="1"/>
              </p:cNvSpPr>
              <p:nvPr/>
            </p:nvSpPr>
            <p:spPr bwMode="auto">
              <a:xfrm>
                <a:off x="1641" y="2656"/>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95" name="Rectangle 390"/>
              <p:cNvSpPr>
                <a:spLocks noChangeArrowheads="1"/>
              </p:cNvSpPr>
              <p:nvPr/>
            </p:nvSpPr>
            <p:spPr bwMode="auto">
              <a:xfrm>
                <a:off x="1808" y="252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96" name="Line 391"/>
              <p:cNvSpPr>
                <a:spLocks noChangeShapeType="1"/>
              </p:cNvSpPr>
              <p:nvPr/>
            </p:nvSpPr>
            <p:spPr bwMode="auto">
              <a:xfrm>
                <a:off x="1931" y="160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7" name="Line 392"/>
              <p:cNvSpPr>
                <a:spLocks noChangeShapeType="1"/>
              </p:cNvSpPr>
              <p:nvPr/>
            </p:nvSpPr>
            <p:spPr bwMode="auto">
              <a:xfrm>
                <a:off x="1940" y="159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8" name="Rectangle 393"/>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99" name="Line 394"/>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0" name="Line 395"/>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1" name="Line 396"/>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2" name="Line 397"/>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3" name="Line 398"/>
              <p:cNvSpPr>
                <a:spLocks noChangeShapeType="1"/>
              </p:cNvSpPr>
              <p:nvPr/>
            </p:nvSpPr>
            <p:spPr bwMode="auto">
              <a:xfrm>
                <a:off x="1167"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4" name="Line 399"/>
              <p:cNvSpPr>
                <a:spLocks noChangeShapeType="1"/>
              </p:cNvSpPr>
              <p:nvPr/>
            </p:nvSpPr>
            <p:spPr bwMode="auto">
              <a:xfrm>
                <a:off x="1176"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5" name="Line 400"/>
              <p:cNvSpPr>
                <a:spLocks noChangeShapeType="1"/>
              </p:cNvSpPr>
              <p:nvPr/>
            </p:nvSpPr>
            <p:spPr bwMode="auto">
              <a:xfrm>
                <a:off x="1123" y="214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6" name="Line 401"/>
              <p:cNvSpPr>
                <a:spLocks noChangeShapeType="1"/>
              </p:cNvSpPr>
              <p:nvPr/>
            </p:nvSpPr>
            <p:spPr bwMode="auto">
              <a:xfrm>
                <a:off x="1132"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7" name="Line 402"/>
              <p:cNvSpPr>
                <a:spLocks noChangeShapeType="1"/>
              </p:cNvSpPr>
              <p:nvPr/>
            </p:nvSpPr>
            <p:spPr bwMode="auto">
              <a:xfrm>
                <a:off x="1088"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8" name="Line 403"/>
              <p:cNvSpPr>
                <a:spLocks noChangeShapeType="1"/>
              </p:cNvSpPr>
              <p:nvPr/>
            </p:nvSpPr>
            <p:spPr bwMode="auto">
              <a:xfrm>
                <a:off x="1097"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09" name="Line 404"/>
              <p:cNvSpPr>
                <a:spLocks noChangeShapeType="1"/>
              </p:cNvSpPr>
              <p:nvPr/>
            </p:nvSpPr>
            <p:spPr bwMode="auto">
              <a:xfrm>
                <a:off x="1053" y="217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0" name="Line 405"/>
              <p:cNvSpPr>
                <a:spLocks noChangeShapeType="1"/>
              </p:cNvSpPr>
              <p:nvPr/>
            </p:nvSpPr>
            <p:spPr bwMode="auto">
              <a:xfrm>
                <a:off x="1062"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1" name="Line 406"/>
              <p:cNvSpPr>
                <a:spLocks noChangeShapeType="1"/>
              </p:cNvSpPr>
              <p:nvPr/>
            </p:nvSpPr>
            <p:spPr bwMode="auto">
              <a:xfrm>
                <a:off x="1035"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9" name="Group 407"/>
            <p:cNvGrpSpPr>
              <a:grpSpLocks/>
            </p:cNvGrpSpPr>
            <p:nvPr/>
          </p:nvGrpSpPr>
          <p:grpSpPr bwMode="auto">
            <a:xfrm>
              <a:off x="752" y="1305"/>
              <a:ext cx="1475" cy="1554"/>
              <a:chOff x="983" y="1471"/>
              <a:chExt cx="1475" cy="1554"/>
            </a:xfrm>
          </p:grpSpPr>
          <p:sp>
            <p:nvSpPr>
              <p:cNvPr id="912" name="Line 408"/>
              <p:cNvSpPr>
                <a:spLocks noChangeShapeType="1"/>
              </p:cNvSpPr>
              <p:nvPr/>
            </p:nvSpPr>
            <p:spPr bwMode="auto">
              <a:xfrm>
                <a:off x="1044"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3" name="Line 409"/>
              <p:cNvSpPr>
                <a:spLocks noChangeShapeType="1"/>
              </p:cNvSpPr>
              <p:nvPr/>
            </p:nvSpPr>
            <p:spPr bwMode="auto">
              <a:xfrm>
                <a:off x="1018"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4" name="Line 410"/>
              <p:cNvSpPr>
                <a:spLocks noChangeShapeType="1"/>
              </p:cNvSpPr>
              <p:nvPr/>
            </p:nvSpPr>
            <p:spPr bwMode="auto">
              <a:xfrm>
                <a:off x="1027"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5" name="Line 411"/>
              <p:cNvSpPr>
                <a:spLocks noChangeShapeType="1"/>
              </p:cNvSpPr>
              <p:nvPr/>
            </p:nvSpPr>
            <p:spPr bwMode="auto">
              <a:xfrm>
                <a:off x="1000"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6" name="Line 412"/>
              <p:cNvSpPr>
                <a:spLocks noChangeShapeType="1"/>
              </p:cNvSpPr>
              <p:nvPr/>
            </p:nvSpPr>
            <p:spPr bwMode="auto">
              <a:xfrm>
                <a:off x="1009"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7" name="Rectangle 413"/>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8" name="Rectangle 414"/>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9" name="Rectangle 415"/>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0" name="Rectangle 416"/>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1" name="Rectangle 417"/>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2" name="Rectangle 418"/>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3" name="Rectangle 419"/>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4" name="Rectangle 420"/>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5" name="Rectangle 421"/>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6" name="Rectangle 422"/>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7" name="Rectangle 423"/>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8" name="Rectangle 424"/>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29" name="Rectangle 425"/>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0" name="Rectangle 426"/>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31" name="Line 427"/>
              <p:cNvSpPr>
                <a:spLocks noChangeShapeType="1"/>
              </p:cNvSpPr>
              <p:nvPr/>
            </p:nvSpPr>
            <p:spPr bwMode="auto">
              <a:xfrm>
                <a:off x="1879" y="163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2" name="Line 428"/>
              <p:cNvSpPr>
                <a:spLocks noChangeShapeType="1"/>
              </p:cNvSpPr>
              <p:nvPr/>
            </p:nvSpPr>
            <p:spPr bwMode="auto">
              <a:xfrm>
                <a:off x="1887" y="16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3" name="Line 429"/>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4" name="Line 430"/>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5" name="Line 431"/>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6" name="Line 432"/>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7" name="Line 433"/>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8" name="Line 434"/>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9" name="Line 435"/>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0" name="Line 436"/>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1" name="Rectangle 437"/>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2" name="Rectangle 438"/>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43" name="Line 439"/>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4" name="Line 440"/>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5" name="Line 441"/>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6" name="Line 442"/>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7" name="Line 443"/>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8" name="Line 444"/>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49" name="Line 445"/>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0" name="Line 446"/>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1" name="Line 447"/>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2" name="Line 448"/>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3" name="Line 44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4" name="Line 45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5" name="Line 451"/>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6" name="Line 452"/>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7" name="Line 453"/>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8" name="Line 454"/>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9" name="Rectangle 455"/>
              <p:cNvSpPr>
                <a:spLocks noChangeArrowheads="1"/>
              </p:cNvSpPr>
              <p:nvPr/>
            </p:nvSpPr>
            <p:spPr bwMode="auto">
              <a:xfrm>
                <a:off x="1264" y="2928"/>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60" name="Rectangle 456"/>
              <p:cNvSpPr>
                <a:spLocks noChangeArrowheads="1"/>
              </p:cNvSpPr>
              <p:nvPr/>
            </p:nvSpPr>
            <p:spPr bwMode="auto">
              <a:xfrm>
                <a:off x="1501" y="277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61" name="Line 457"/>
              <p:cNvSpPr>
                <a:spLocks noChangeShapeType="1"/>
              </p:cNvSpPr>
              <p:nvPr/>
            </p:nvSpPr>
            <p:spPr bwMode="auto">
              <a:xfrm>
                <a:off x="1685" y="177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2" name="Line 458"/>
              <p:cNvSpPr>
                <a:spLocks noChangeShapeType="1"/>
              </p:cNvSpPr>
              <p:nvPr/>
            </p:nvSpPr>
            <p:spPr bwMode="auto">
              <a:xfrm>
                <a:off x="1694" y="176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3" name="Line 459"/>
              <p:cNvSpPr>
                <a:spLocks noChangeShapeType="1"/>
              </p:cNvSpPr>
              <p:nvPr/>
            </p:nvSpPr>
            <p:spPr bwMode="auto">
              <a:xfrm>
                <a:off x="1536" y="190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4" name="Line 460"/>
              <p:cNvSpPr>
                <a:spLocks noChangeShapeType="1"/>
              </p:cNvSpPr>
              <p:nvPr/>
            </p:nvSpPr>
            <p:spPr bwMode="auto">
              <a:xfrm>
                <a:off x="1545" y="189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5" name="Rectangle 461"/>
              <p:cNvSpPr>
                <a:spLocks noChangeArrowheads="1"/>
              </p:cNvSpPr>
              <p:nvPr/>
            </p:nvSpPr>
            <p:spPr bwMode="auto">
              <a:xfrm>
                <a:off x="1422" y="283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66" name="Line 462"/>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7" name="Line 463"/>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8" name="Line 464"/>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9" name="Line 465"/>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0" name="Rectangle 466"/>
              <p:cNvSpPr>
                <a:spLocks noChangeArrowheads="1"/>
              </p:cNvSpPr>
              <p:nvPr/>
            </p:nvSpPr>
            <p:spPr bwMode="auto">
              <a:xfrm>
                <a:off x="1431" y="282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71" name="Line 467"/>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2" name="Line 468"/>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3" name="Line 469"/>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4" name="Line 470"/>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5" name="Line 471"/>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6" name="Line 472"/>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7" name="Line 473"/>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8" name="Line 474"/>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79" name="Rectangle 475"/>
              <p:cNvSpPr>
                <a:spLocks noChangeArrowheads="1"/>
              </p:cNvSpPr>
              <p:nvPr/>
            </p:nvSpPr>
            <p:spPr bwMode="auto">
              <a:xfrm>
                <a:off x="1106" y="2989"/>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0" name="Rectangle 476"/>
              <p:cNvSpPr>
                <a:spLocks noChangeArrowheads="1"/>
              </p:cNvSpPr>
              <p:nvPr/>
            </p:nvSpPr>
            <p:spPr bwMode="auto">
              <a:xfrm>
                <a:off x="1378" y="28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1" name="Line 477"/>
              <p:cNvSpPr>
                <a:spLocks noChangeShapeType="1"/>
              </p:cNvSpPr>
              <p:nvPr/>
            </p:nvSpPr>
            <p:spPr bwMode="auto">
              <a:xfrm>
                <a:off x="1589" y="18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2" name="Line 478"/>
              <p:cNvSpPr>
                <a:spLocks noChangeShapeType="1"/>
              </p:cNvSpPr>
              <p:nvPr/>
            </p:nvSpPr>
            <p:spPr bwMode="auto">
              <a:xfrm>
                <a:off x="1597" y="185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3" name="Rectangle 479"/>
              <p:cNvSpPr>
                <a:spLocks noChangeArrowheads="1"/>
              </p:cNvSpPr>
              <p:nvPr/>
            </p:nvSpPr>
            <p:spPr bwMode="auto">
              <a:xfrm>
                <a:off x="1062" y="300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84" name="Line 480"/>
              <p:cNvSpPr>
                <a:spLocks noChangeShapeType="1"/>
              </p:cNvSpPr>
              <p:nvPr/>
            </p:nvSpPr>
            <p:spPr bwMode="auto">
              <a:xfrm>
                <a:off x="1334"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5" name="Line 481"/>
              <p:cNvSpPr>
                <a:spLocks noChangeShapeType="1"/>
              </p:cNvSpPr>
              <p:nvPr/>
            </p:nvSpPr>
            <p:spPr bwMode="auto">
              <a:xfrm>
                <a:off x="1343"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6" name="Line 482"/>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7" name="Line 483"/>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8" name="Line 484"/>
              <p:cNvSpPr>
                <a:spLocks noChangeShapeType="1"/>
              </p:cNvSpPr>
              <p:nvPr/>
            </p:nvSpPr>
            <p:spPr bwMode="auto">
              <a:xfrm>
                <a:off x="1193"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9" name="Line 485"/>
              <p:cNvSpPr>
                <a:spLocks noChangeShapeType="1"/>
              </p:cNvSpPr>
              <p:nvPr/>
            </p:nvSpPr>
            <p:spPr bwMode="auto">
              <a:xfrm>
                <a:off x="1202"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0" name="Line 486"/>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1" name="Line 487"/>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2" name="Line 488"/>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3" name="Line 489"/>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4" name="Rectangle 490"/>
              <p:cNvSpPr>
                <a:spLocks noChangeArrowheads="1"/>
              </p:cNvSpPr>
              <p:nvPr/>
            </p:nvSpPr>
            <p:spPr bwMode="auto">
              <a:xfrm>
                <a:off x="1079" y="2998"/>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95" name="Line 491"/>
              <p:cNvSpPr>
                <a:spLocks noChangeShapeType="1"/>
              </p:cNvSpPr>
              <p:nvPr/>
            </p:nvSpPr>
            <p:spPr bwMode="auto">
              <a:xfrm>
                <a:off x="1343" y="204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6" name="Line 492"/>
              <p:cNvSpPr>
                <a:spLocks noChangeShapeType="1"/>
              </p:cNvSpPr>
              <p:nvPr/>
            </p:nvSpPr>
            <p:spPr bwMode="auto">
              <a:xfrm>
                <a:off x="1352" y="203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7" name="Line 493"/>
              <p:cNvSpPr>
                <a:spLocks noChangeShapeType="1"/>
              </p:cNvSpPr>
              <p:nvPr/>
            </p:nvSpPr>
            <p:spPr bwMode="auto">
              <a:xfrm>
                <a:off x="1264" y="2085"/>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8" name="Line 494"/>
              <p:cNvSpPr>
                <a:spLocks noChangeShapeType="1"/>
              </p:cNvSpPr>
              <p:nvPr/>
            </p:nvSpPr>
            <p:spPr bwMode="auto">
              <a:xfrm>
                <a:off x="1272" y="207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9" name="Line 495"/>
              <p:cNvSpPr>
                <a:spLocks noChangeShapeType="1"/>
              </p:cNvSpPr>
              <p:nvPr/>
            </p:nvSpPr>
            <p:spPr bwMode="auto">
              <a:xfrm>
                <a:off x="1202"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0" name="Line 496"/>
              <p:cNvSpPr>
                <a:spLocks noChangeShapeType="1"/>
              </p:cNvSpPr>
              <p:nvPr/>
            </p:nvSpPr>
            <p:spPr bwMode="auto">
              <a:xfrm>
                <a:off x="1211"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1" name="Rectangle 497"/>
              <p:cNvSpPr>
                <a:spLocks noChangeArrowheads="1"/>
              </p:cNvSpPr>
              <p:nvPr/>
            </p:nvSpPr>
            <p:spPr bwMode="auto">
              <a:xfrm>
                <a:off x="1158" y="29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02" name="Line 498"/>
              <p:cNvSpPr>
                <a:spLocks noChangeShapeType="1"/>
              </p:cNvSpPr>
              <p:nvPr/>
            </p:nvSpPr>
            <p:spPr bwMode="auto">
              <a:xfrm>
                <a:off x="1413" y="199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3" name="Line 499"/>
              <p:cNvSpPr>
                <a:spLocks noChangeShapeType="1"/>
              </p:cNvSpPr>
              <p:nvPr/>
            </p:nvSpPr>
            <p:spPr bwMode="auto">
              <a:xfrm>
                <a:off x="1422" y="198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4" name="Line 500"/>
              <p:cNvSpPr>
                <a:spLocks noChangeShapeType="1"/>
              </p:cNvSpPr>
              <p:nvPr/>
            </p:nvSpPr>
            <p:spPr bwMode="auto">
              <a:xfrm>
                <a:off x="1316" y="20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5" name="Line 501"/>
              <p:cNvSpPr>
                <a:spLocks noChangeShapeType="1"/>
              </p:cNvSpPr>
              <p:nvPr/>
            </p:nvSpPr>
            <p:spPr bwMode="auto">
              <a:xfrm>
                <a:off x="1325" y="20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6" name="Rectangle 502"/>
              <p:cNvSpPr>
                <a:spLocks noChangeArrowheads="1"/>
              </p:cNvSpPr>
              <p:nvPr/>
            </p:nvSpPr>
            <p:spPr bwMode="auto">
              <a:xfrm>
                <a:off x="1246" y="293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07" name="Line 503"/>
              <p:cNvSpPr>
                <a:spLocks noChangeShapeType="1"/>
              </p:cNvSpPr>
              <p:nvPr/>
            </p:nvSpPr>
            <p:spPr bwMode="auto">
              <a:xfrm>
                <a:off x="1483" y="19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8" name="Line 504"/>
              <p:cNvSpPr>
                <a:spLocks noChangeShapeType="1"/>
              </p:cNvSpPr>
              <p:nvPr/>
            </p:nvSpPr>
            <p:spPr bwMode="auto">
              <a:xfrm>
                <a:off x="1492" y="193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9" name="Rectangle 505"/>
              <p:cNvSpPr>
                <a:spLocks noChangeArrowheads="1"/>
              </p:cNvSpPr>
              <p:nvPr/>
            </p:nvSpPr>
            <p:spPr bwMode="auto">
              <a:xfrm>
                <a:off x="1387" y="28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10" name="Line 506"/>
              <p:cNvSpPr>
                <a:spLocks noChangeShapeType="1"/>
              </p:cNvSpPr>
              <p:nvPr/>
            </p:nvSpPr>
            <p:spPr bwMode="auto">
              <a:xfrm>
                <a:off x="1589" y="185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1" name="Line 507"/>
              <p:cNvSpPr>
                <a:spLocks noChangeShapeType="1"/>
              </p:cNvSpPr>
              <p:nvPr/>
            </p:nvSpPr>
            <p:spPr bwMode="auto">
              <a:xfrm>
                <a:off x="1597" y="184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2" name="Line 508"/>
              <p:cNvSpPr>
                <a:spLocks noChangeShapeType="1"/>
              </p:cNvSpPr>
              <p:nvPr/>
            </p:nvSpPr>
            <p:spPr bwMode="auto">
              <a:xfrm>
                <a:off x="1457" y="196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3" name="Line 509"/>
              <p:cNvSpPr>
                <a:spLocks noChangeShapeType="1"/>
              </p:cNvSpPr>
              <p:nvPr/>
            </p:nvSpPr>
            <p:spPr bwMode="auto">
              <a:xfrm>
                <a:off x="1466" y="195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4" name="Line 510"/>
              <p:cNvSpPr>
                <a:spLocks noChangeShapeType="1"/>
              </p:cNvSpPr>
              <p:nvPr/>
            </p:nvSpPr>
            <p:spPr bwMode="auto">
              <a:xfrm>
                <a:off x="1360" y="203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5" name="Line 511"/>
              <p:cNvSpPr>
                <a:spLocks noChangeShapeType="1"/>
              </p:cNvSpPr>
              <p:nvPr/>
            </p:nvSpPr>
            <p:spPr bwMode="auto">
              <a:xfrm>
                <a:off x="1369" y="202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6" name="Line 512"/>
              <p:cNvSpPr>
                <a:spLocks noChangeShapeType="1"/>
              </p:cNvSpPr>
              <p:nvPr/>
            </p:nvSpPr>
            <p:spPr bwMode="auto">
              <a:xfrm>
                <a:off x="1272" y="208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7" name="Line 513"/>
              <p:cNvSpPr>
                <a:spLocks noChangeShapeType="1"/>
              </p:cNvSpPr>
              <p:nvPr/>
            </p:nvSpPr>
            <p:spPr bwMode="auto">
              <a:xfrm>
                <a:off x="1281" y="207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8" name="Line 514"/>
              <p:cNvSpPr>
                <a:spLocks noChangeShapeType="1"/>
              </p:cNvSpPr>
              <p:nvPr/>
            </p:nvSpPr>
            <p:spPr bwMode="auto">
              <a:xfrm>
                <a:off x="1211"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9" name="Line 515"/>
              <p:cNvSpPr>
                <a:spLocks noChangeShapeType="1"/>
              </p:cNvSpPr>
              <p:nvPr/>
            </p:nvSpPr>
            <p:spPr bwMode="auto">
              <a:xfrm>
                <a:off x="1220"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0" name="Line 516"/>
              <p:cNvSpPr>
                <a:spLocks noChangeShapeType="1"/>
              </p:cNvSpPr>
              <p:nvPr/>
            </p:nvSpPr>
            <p:spPr bwMode="auto">
              <a:xfrm>
                <a:off x="1149"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1" name="Line 517"/>
              <p:cNvSpPr>
                <a:spLocks noChangeShapeType="1"/>
              </p:cNvSpPr>
              <p:nvPr/>
            </p:nvSpPr>
            <p:spPr bwMode="auto">
              <a:xfrm>
                <a:off x="1158"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2" name="Line 518"/>
              <p:cNvSpPr>
                <a:spLocks noChangeShapeType="1"/>
              </p:cNvSpPr>
              <p:nvPr/>
            </p:nvSpPr>
            <p:spPr bwMode="auto">
              <a:xfrm>
                <a:off x="1114" y="215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3" name="Line 519"/>
              <p:cNvSpPr>
                <a:spLocks noChangeShapeType="1"/>
              </p:cNvSpPr>
              <p:nvPr/>
            </p:nvSpPr>
            <p:spPr bwMode="auto">
              <a:xfrm>
                <a:off x="1123"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4" name="Line 520"/>
              <p:cNvSpPr>
                <a:spLocks noChangeShapeType="1"/>
              </p:cNvSpPr>
              <p:nvPr/>
            </p:nvSpPr>
            <p:spPr bwMode="auto">
              <a:xfrm>
                <a:off x="1597" y="185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5" name="Line 521"/>
              <p:cNvSpPr>
                <a:spLocks noChangeShapeType="1"/>
              </p:cNvSpPr>
              <p:nvPr/>
            </p:nvSpPr>
            <p:spPr bwMode="auto">
              <a:xfrm>
                <a:off x="1606" y="184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6" name="Line 522"/>
              <p:cNvSpPr>
                <a:spLocks noChangeShapeType="1"/>
              </p:cNvSpPr>
              <p:nvPr/>
            </p:nvSpPr>
            <p:spPr bwMode="auto">
              <a:xfrm>
                <a:off x="1466" y="196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7" name="Line 523"/>
              <p:cNvSpPr>
                <a:spLocks noChangeShapeType="1"/>
              </p:cNvSpPr>
              <p:nvPr/>
            </p:nvSpPr>
            <p:spPr bwMode="auto">
              <a:xfrm>
                <a:off x="1475" y="195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28" name="Rectangle 524"/>
              <p:cNvSpPr>
                <a:spLocks noChangeArrowheads="1"/>
              </p:cNvSpPr>
              <p:nvPr/>
            </p:nvSpPr>
            <p:spPr bwMode="auto">
              <a:xfrm>
                <a:off x="1369" y="286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29" name="Line 525"/>
              <p:cNvSpPr>
                <a:spLocks noChangeShapeType="1"/>
              </p:cNvSpPr>
              <p:nvPr/>
            </p:nvSpPr>
            <p:spPr bwMode="auto">
              <a:xfrm>
                <a:off x="1580" y="18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0" name="Line 526"/>
              <p:cNvSpPr>
                <a:spLocks noChangeShapeType="1"/>
              </p:cNvSpPr>
              <p:nvPr/>
            </p:nvSpPr>
            <p:spPr bwMode="auto">
              <a:xfrm>
                <a:off x="1589" y="185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1" name="Line 527"/>
              <p:cNvSpPr>
                <a:spLocks noChangeShapeType="1"/>
              </p:cNvSpPr>
              <p:nvPr/>
            </p:nvSpPr>
            <p:spPr bwMode="auto">
              <a:xfrm>
                <a:off x="1448" y="197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2" name="Line 528"/>
              <p:cNvSpPr>
                <a:spLocks noChangeShapeType="1"/>
              </p:cNvSpPr>
              <p:nvPr/>
            </p:nvSpPr>
            <p:spPr bwMode="auto">
              <a:xfrm>
                <a:off x="1457" y="196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3" name="Line 529"/>
              <p:cNvSpPr>
                <a:spLocks noChangeShapeType="1"/>
              </p:cNvSpPr>
              <p:nvPr/>
            </p:nvSpPr>
            <p:spPr bwMode="auto">
              <a:xfrm>
                <a:off x="1369" y="202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4" name="Line 530"/>
              <p:cNvSpPr>
                <a:spLocks noChangeShapeType="1"/>
              </p:cNvSpPr>
              <p:nvPr/>
            </p:nvSpPr>
            <p:spPr bwMode="auto">
              <a:xfrm>
                <a:off x="1378" y="201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5" name="Line 531"/>
              <p:cNvSpPr>
                <a:spLocks noChangeShapeType="1"/>
              </p:cNvSpPr>
              <p:nvPr/>
            </p:nvSpPr>
            <p:spPr bwMode="auto">
              <a:xfrm>
                <a:off x="1281" y="207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6" name="Line 532"/>
              <p:cNvSpPr>
                <a:spLocks noChangeShapeType="1"/>
              </p:cNvSpPr>
              <p:nvPr/>
            </p:nvSpPr>
            <p:spPr bwMode="auto">
              <a:xfrm>
                <a:off x="1290" y="20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7" name="Line 533"/>
              <p:cNvSpPr>
                <a:spLocks noChangeShapeType="1"/>
              </p:cNvSpPr>
              <p:nvPr/>
            </p:nvSpPr>
            <p:spPr bwMode="auto">
              <a:xfrm>
                <a:off x="1220" y="211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8" name="Line 534"/>
              <p:cNvSpPr>
                <a:spLocks noChangeShapeType="1"/>
              </p:cNvSpPr>
              <p:nvPr/>
            </p:nvSpPr>
            <p:spPr bwMode="auto">
              <a:xfrm>
                <a:off x="1229" y="210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9" name="Line 535"/>
              <p:cNvSpPr>
                <a:spLocks noChangeShapeType="1"/>
              </p:cNvSpPr>
              <p:nvPr/>
            </p:nvSpPr>
            <p:spPr bwMode="auto">
              <a:xfrm>
                <a:off x="1158"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0" name="Line 536"/>
              <p:cNvSpPr>
                <a:spLocks noChangeShapeType="1"/>
              </p:cNvSpPr>
              <p:nvPr/>
            </p:nvSpPr>
            <p:spPr bwMode="auto">
              <a:xfrm>
                <a:off x="1167"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1" name="Line 537"/>
              <p:cNvSpPr>
                <a:spLocks noChangeShapeType="1"/>
              </p:cNvSpPr>
              <p:nvPr/>
            </p:nvSpPr>
            <p:spPr bwMode="auto">
              <a:xfrm>
                <a:off x="1114" y="215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2" name="Line 538"/>
              <p:cNvSpPr>
                <a:spLocks noChangeShapeType="1"/>
              </p:cNvSpPr>
              <p:nvPr/>
            </p:nvSpPr>
            <p:spPr bwMode="auto">
              <a:xfrm>
                <a:off x="1123"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3" name="Line 539"/>
              <p:cNvSpPr>
                <a:spLocks noChangeShapeType="1"/>
              </p:cNvSpPr>
              <p:nvPr/>
            </p:nvSpPr>
            <p:spPr bwMode="auto">
              <a:xfrm>
                <a:off x="1079"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4" name="Line 540"/>
              <p:cNvSpPr>
                <a:spLocks noChangeShapeType="1"/>
              </p:cNvSpPr>
              <p:nvPr/>
            </p:nvSpPr>
            <p:spPr bwMode="auto">
              <a:xfrm>
                <a:off x="1088"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5" name="Line 541"/>
              <p:cNvSpPr>
                <a:spLocks noChangeShapeType="1"/>
              </p:cNvSpPr>
              <p:nvPr/>
            </p:nvSpPr>
            <p:spPr bwMode="auto">
              <a:xfrm>
                <a:off x="1053" y="217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6" name="Line 542"/>
              <p:cNvSpPr>
                <a:spLocks noChangeShapeType="1"/>
              </p:cNvSpPr>
              <p:nvPr/>
            </p:nvSpPr>
            <p:spPr bwMode="auto">
              <a:xfrm>
                <a:off x="1062"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7" name="Line 543"/>
              <p:cNvSpPr>
                <a:spLocks noChangeShapeType="1"/>
              </p:cNvSpPr>
              <p:nvPr/>
            </p:nvSpPr>
            <p:spPr bwMode="auto">
              <a:xfrm>
                <a:off x="1027"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8" name="Line 544"/>
              <p:cNvSpPr>
                <a:spLocks noChangeShapeType="1"/>
              </p:cNvSpPr>
              <p:nvPr/>
            </p:nvSpPr>
            <p:spPr bwMode="auto">
              <a:xfrm>
                <a:off x="1035"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9" name="Line 545"/>
              <p:cNvSpPr>
                <a:spLocks noChangeShapeType="1"/>
              </p:cNvSpPr>
              <p:nvPr/>
            </p:nvSpPr>
            <p:spPr bwMode="auto">
              <a:xfrm>
                <a:off x="1009"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0" name="Line 546"/>
              <p:cNvSpPr>
                <a:spLocks noChangeShapeType="1"/>
              </p:cNvSpPr>
              <p:nvPr/>
            </p:nvSpPr>
            <p:spPr bwMode="auto">
              <a:xfrm>
                <a:off x="1018"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1" name="Line 547"/>
              <p:cNvSpPr>
                <a:spLocks noChangeShapeType="1"/>
              </p:cNvSpPr>
              <p:nvPr/>
            </p:nvSpPr>
            <p:spPr bwMode="auto">
              <a:xfrm>
                <a:off x="1000"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2" name="Line 548"/>
              <p:cNvSpPr>
                <a:spLocks noChangeShapeType="1"/>
              </p:cNvSpPr>
              <p:nvPr/>
            </p:nvSpPr>
            <p:spPr bwMode="auto">
              <a:xfrm>
                <a:off x="1009"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3" name="Line 549"/>
              <p:cNvSpPr>
                <a:spLocks noChangeShapeType="1"/>
              </p:cNvSpPr>
              <p:nvPr/>
            </p:nvSpPr>
            <p:spPr bwMode="auto">
              <a:xfrm>
                <a:off x="983"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4" name="Line 550"/>
              <p:cNvSpPr>
                <a:spLocks noChangeShapeType="1"/>
              </p:cNvSpPr>
              <p:nvPr/>
            </p:nvSpPr>
            <p:spPr bwMode="auto">
              <a:xfrm>
                <a:off x="991"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5" name="Rectangle 551"/>
              <p:cNvSpPr>
                <a:spLocks noChangeArrowheads="1"/>
              </p:cNvSpPr>
              <p:nvPr/>
            </p:nvSpPr>
            <p:spPr bwMode="auto">
              <a:xfrm>
                <a:off x="1606" y="268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56" name="Rectangle 552"/>
              <p:cNvSpPr>
                <a:spLocks noChangeArrowheads="1"/>
              </p:cNvSpPr>
              <p:nvPr/>
            </p:nvSpPr>
            <p:spPr bwMode="auto">
              <a:xfrm>
                <a:off x="1782" y="254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57" name="Rectangle 553"/>
              <p:cNvSpPr>
                <a:spLocks noChangeArrowheads="1"/>
              </p:cNvSpPr>
              <p:nvPr/>
            </p:nvSpPr>
            <p:spPr bwMode="auto">
              <a:xfrm>
                <a:off x="1580" y="270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58" name="Rectangle 554"/>
              <p:cNvSpPr>
                <a:spLocks noChangeArrowheads="1"/>
              </p:cNvSpPr>
              <p:nvPr/>
            </p:nvSpPr>
            <p:spPr bwMode="auto">
              <a:xfrm>
                <a:off x="1756" y="2568"/>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59" name="Rectangle 555"/>
              <p:cNvSpPr>
                <a:spLocks noChangeArrowheads="1"/>
              </p:cNvSpPr>
              <p:nvPr/>
            </p:nvSpPr>
            <p:spPr bwMode="auto">
              <a:xfrm>
                <a:off x="1106" y="2989"/>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60" name="Rectangle 556"/>
              <p:cNvSpPr>
                <a:spLocks noChangeArrowheads="1"/>
              </p:cNvSpPr>
              <p:nvPr/>
            </p:nvSpPr>
            <p:spPr bwMode="auto">
              <a:xfrm>
                <a:off x="1378" y="28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61" name="Line 557"/>
              <p:cNvSpPr>
                <a:spLocks noChangeShapeType="1"/>
              </p:cNvSpPr>
              <p:nvPr/>
            </p:nvSpPr>
            <p:spPr bwMode="auto">
              <a:xfrm>
                <a:off x="1589" y="18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2" name="Line 558"/>
              <p:cNvSpPr>
                <a:spLocks noChangeShapeType="1"/>
              </p:cNvSpPr>
              <p:nvPr/>
            </p:nvSpPr>
            <p:spPr bwMode="auto">
              <a:xfrm>
                <a:off x="1597" y="185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3" name="Line 559"/>
              <p:cNvSpPr>
                <a:spLocks noChangeShapeType="1"/>
              </p:cNvSpPr>
              <p:nvPr/>
            </p:nvSpPr>
            <p:spPr bwMode="auto">
              <a:xfrm>
                <a:off x="1457" y="196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4" name="Line 560"/>
              <p:cNvSpPr>
                <a:spLocks noChangeShapeType="1"/>
              </p:cNvSpPr>
              <p:nvPr/>
            </p:nvSpPr>
            <p:spPr bwMode="auto">
              <a:xfrm>
                <a:off x="1466" y="195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5" name="Line 561"/>
              <p:cNvSpPr>
                <a:spLocks noChangeShapeType="1"/>
              </p:cNvSpPr>
              <p:nvPr/>
            </p:nvSpPr>
            <p:spPr bwMode="auto">
              <a:xfrm>
                <a:off x="1352" y="204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6" name="Line 562"/>
              <p:cNvSpPr>
                <a:spLocks noChangeShapeType="1"/>
              </p:cNvSpPr>
              <p:nvPr/>
            </p:nvSpPr>
            <p:spPr bwMode="auto">
              <a:xfrm>
                <a:off x="1360" y="203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7" name="Line 563"/>
              <p:cNvSpPr>
                <a:spLocks noChangeShapeType="1"/>
              </p:cNvSpPr>
              <p:nvPr/>
            </p:nvSpPr>
            <p:spPr bwMode="auto">
              <a:xfrm>
                <a:off x="1272" y="208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8" name="Line 564"/>
              <p:cNvSpPr>
                <a:spLocks noChangeShapeType="1"/>
              </p:cNvSpPr>
              <p:nvPr/>
            </p:nvSpPr>
            <p:spPr bwMode="auto">
              <a:xfrm>
                <a:off x="1281" y="207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69" name="Rectangle 56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70" name="Line 566"/>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1" name="Line 567"/>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2" name="Line 568"/>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3" name="Line 569"/>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4" name="Line 570"/>
              <p:cNvSpPr>
                <a:spLocks noChangeShapeType="1"/>
              </p:cNvSpPr>
              <p:nvPr/>
            </p:nvSpPr>
            <p:spPr bwMode="auto">
              <a:xfrm>
                <a:off x="1518" y="191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5" name="Line 571"/>
              <p:cNvSpPr>
                <a:spLocks noChangeShapeType="1"/>
              </p:cNvSpPr>
              <p:nvPr/>
            </p:nvSpPr>
            <p:spPr bwMode="auto">
              <a:xfrm>
                <a:off x="1527" y="191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6" name="Rectangle 572"/>
              <p:cNvSpPr>
                <a:spLocks noChangeArrowheads="1"/>
              </p:cNvSpPr>
              <p:nvPr/>
            </p:nvSpPr>
            <p:spPr bwMode="auto">
              <a:xfrm>
                <a:off x="1413" y="28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77" name="Line 573"/>
              <p:cNvSpPr>
                <a:spLocks noChangeShapeType="1"/>
              </p:cNvSpPr>
              <p:nvPr/>
            </p:nvSpPr>
            <p:spPr bwMode="auto">
              <a:xfrm>
                <a:off x="1615" y="184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8" name="Line 574"/>
              <p:cNvSpPr>
                <a:spLocks noChangeShapeType="1"/>
              </p:cNvSpPr>
              <p:nvPr/>
            </p:nvSpPr>
            <p:spPr bwMode="auto">
              <a:xfrm>
                <a:off x="1624" y="183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9" name="Line 575"/>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0" name="Line 576"/>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1" name="Rectangle 577"/>
              <p:cNvSpPr>
                <a:spLocks noChangeArrowheads="1"/>
              </p:cNvSpPr>
              <p:nvPr/>
            </p:nvSpPr>
            <p:spPr bwMode="auto">
              <a:xfrm>
                <a:off x="1677" y="2630"/>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2" name="Rectangle 578"/>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3" name="Rectangle 579"/>
              <p:cNvSpPr>
                <a:spLocks noChangeArrowheads="1"/>
              </p:cNvSpPr>
              <p:nvPr/>
            </p:nvSpPr>
            <p:spPr bwMode="auto">
              <a:xfrm>
                <a:off x="1958"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4" name="Rectangle 580"/>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5" name="Rectangle 581"/>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6" name="Rectangle 582"/>
              <p:cNvSpPr>
                <a:spLocks noChangeArrowheads="1"/>
              </p:cNvSpPr>
              <p:nvPr/>
            </p:nvSpPr>
            <p:spPr bwMode="auto">
              <a:xfrm>
                <a:off x="2204"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87" name="Line 583"/>
              <p:cNvSpPr>
                <a:spLocks noChangeShapeType="1"/>
              </p:cNvSpPr>
              <p:nvPr/>
            </p:nvSpPr>
            <p:spPr bwMode="auto">
              <a:xfrm>
                <a:off x="2248" y="148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8" name="Line 584"/>
              <p:cNvSpPr>
                <a:spLocks noChangeShapeType="1"/>
              </p:cNvSpPr>
              <p:nvPr/>
            </p:nvSpPr>
            <p:spPr bwMode="auto">
              <a:xfrm>
                <a:off x="2256" y="1471"/>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89" name="Rectangle 585"/>
              <p:cNvSpPr>
                <a:spLocks noChangeArrowheads="1"/>
              </p:cNvSpPr>
              <p:nvPr/>
            </p:nvSpPr>
            <p:spPr bwMode="auto">
              <a:xfrm>
                <a:off x="1747" y="257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90" name="Rectangle 586"/>
              <p:cNvSpPr>
                <a:spLocks noChangeArrowheads="1"/>
              </p:cNvSpPr>
              <p:nvPr/>
            </p:nvSpPr>
            <p:spPr bwMode="auto">
              <a:xfrm>
                <a:off x="1887" y="24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91" name="Line 587"/>
              <p:cNvSpPr>
                <a:spLocks noChangeShapeType="1"/>
              </p:cNvSpPr>
              <p:nvPr/>
            </p:nvSpPr>
            <p:spPr bwMode="auto">
              <a:xfrm>
                <a:off x="1993" y="156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2" name="Line 588"/>
              <p:cNvSpPr>
                <a:spLocks noChangeShapeType="1"/>
              </p:cNvSpPr>
              <p:nvPr/>
            </p:nvSpPr>
            <p:spPr bwMode="auto">
              <a:xfrm>
                <a:off x="2002" y="155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3" name="Line 589"/>
              <p:cNvSpPr>
                <a:spLocks noChangeShapeType="1"/>
              </p:cNvSpPr>
              <p:nvPr/>
            </p:nvSpPr>
            <p:spPr bwMode="auto">
              <a:xfrm>
                <a:off x="1782" y="169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4" name="Line 590"/>
              <p:cNvSpPr>
                <a:spLocks noChangeShapeType="1"/>
              </p:cNvSpPr>
              <p:nvPr/>
            </p:nvSpPr>
            <p:spPr bwMode="auto">
              <a:xfrm>
                <a:off x="1791" y="169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5" name="Line 591"/>
              <p:cNvSpPr>
                <a:spLocks noChangeShapeType="1"/>
              </p:cNvSpPr>
              <p:nvPr/>
            </p:nvSpPr>
            <p:spPr bwMode="auto">
              <a:xfrm>
                <a:off x="1615" y="184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6" name="Line 592"/>
              <p:cNvSpPr>
                <a:spLocks noChangeShapeType="1"/>
              </p:cNvSpPr>
              <p:nvPr/>
            </p:nvSpPr>
            <p:spPr bwMode="auto">
              <a:xfrm>
                <a:off x="1624" y="183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7" name="Rectangle 593"/>
              <p:cNvSpPr>
                <a:spLocks noChangeArrowheads="1"/>
              </p:cNvSpPr>
              <p:nvPr/>
            </p:nvSpPr>
            <p:spPr bwMode="auto">
              <a:xfrm>
                <a:off x="1492" y="27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98" name="Rectangle 594"/>
              <p:cNvSpPr>
                <a:spLocks noChangeArrowheads="1"/>
              </p:cNvSpPr>
              <p:nvPr/>
            </p:nvSpPr>
            <p:spPr bwMode="auto">
              <a:xfrm>
                <a:off x="1685" y="262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099" name="Rectangle 595"/>
              <p:cNvSpPr>
                <a:spLocks noChangeArrowheads="1"/>
              </p:cNvSpPr>
              <p:nvPr/>
            </p:nvSpPr>
            <p:spPr bwMode="auto">
              <a:xfrm>
                <a:off x="1843"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00" name="Line 596"/>
              <p:cNvSpPr>
                <a:spLocks noChangeShapeType="1"/>
              </p:cNvSpPr>
              <p:nvPr/>
            </p:nvSpPr>
            <p:spPr bwMode="auto">
              <a:xfrm>
                <a:off x="1958" y="1585"/>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1" name="Line 597"/>
              <p:cNvSpPr>
                <a:spLocks noChangeShapeType="1"/>
              </p:cNvSpPr>
              <p:nvPr/>
            </p:nvSpPr>
            <p:spPr bwMode="auto">
              <a:xfrm>
                <a:off x="1966" y="157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2" name="Rectangle 598"/>
              <p:cNvSpPr>
                <a:spLocks noChangeArrowheads="1"/>
              </p:cNvSpPr>
              <p:nvPr/>
            </p:nvSpPr>
            <p:spPr bwMode="auto">
              <a:xfrm>
                <a:off x="1764" y="255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03" name="Rectangle 599"/>
              <p:cNvSpPr>
                <a:spLocks noChangeArrowheads="1"/>
              </p:cNvSpPr>
              <p:nvPr/>
            </p:nvSpPr>
            <p:spPr bwMode="auto">
              <a:xfrm>
                <a:off x="1905" y="246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04" name="Line 600"/>
              <p:cNvSpPr>
                <a:spLocks noChangeShapeType="1"/>
              </p:cNvSpPr>
              <p:nvPr/>
            </p:nvSpPr>
            <p:spPr bwMode="auto">
              <a:xfrm>
                <a:off x="2010" y="15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5" name="Line 601"/>
              <p:cNvSpPr>
                <a:spLocks noChangeShapeType="1"/>
              </p:cNvSpPr>
              <p:nvPr/>
            </p:nvSpPr>
            <p:spPr bwMode="auto">
              <a:xfrm>
                <a:off x="2019" y="15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6" name="Line 602"/>
              <p:cNvSpPr>
                <a:spLocks noChangeShapeType="1"/>
              </p:cNvSpPr>
              <p:nvPr/>
            </p:nvSpPr>
            <p:spPr bwMode="auto">
              <a:xfrm>
                <a:off x="1791" y="169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7" name="Line 603"/>
              <p:cNvSpPr>
                <a:spLocks noChangeShapeType="1"/>
              </p:cNvSpPr>
              <p:nvPr/>
            </p:nvSpPr>
            <p:spPr bwMode="auto">
              <a:xfrm>
                <a:off x="1800" y="169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8" name="Line 604"/>
              <p:cNvSpPr>
                <a:spLocks noChangeShapeType="1"/>
              </p:cNvSpPr>
              <p:nvPr/>
            </p:nvSpPr>
            <p:spPr bwMode="auto">
              <a:xfrm>
                <a:off x="1624" y="183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09" name="Line 605"/>
              <p:cNvSpPr>
                <a:spLocks noChangeShapeType="1"/>
              </p:cNvSpPr>
              <p:nvPr/>
            </p:nvSpPr>
            <p:spPr bwMode="auto">
              <a:xfrm>
                <a:off x="1633" y="182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0" name="Line 606"/>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11" name="Line 607"/>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grpSp>
          <p:nvGrpSpPr>
            <p:cNvPr id="10" name="Group 608"/>
            <p:cNvGrpSpPr>
              <a:grpSpLocks/>
            </p:cNvGrpSpPr>
            <p:nvPr/>
          </p:nvGrpSpPr>
          <p:grpSpPr bwMode="auto">
            <a:xfrm>
              <a:off x="769" y="1358"/>
              <a:ext cx="1476" cy="1518"/>
              <a:chOff x="1000" y="1524"/>
              <a:chExt cx="1476" cy="1518"/>
            </a:xfrm>
          </p:grpSpPr>
          <p:sp>
            <p:nvSpPr>
              <p:cNvPr id="712" name="Rectangle 609"/>
              <p:cNvSpPr>
                <a:spLocks noChangeArrowheads="1"/>
              </p:cNvSpPr>
              <p:nvPr/>
            </p:nvSpPr>
            <p:spPr bwMode="auto">
              <a:xfrm>
                <a:off x="1677" y="2630"/>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3" name="Rectangle 610"/>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4" name="Rectangle 611"/>
              <p:cNvSpPr>
                <a:spLocks noChangeArrowheads="1"/>
              </p:cNvSpPr>
              <p:nvPr/>
            </p:nvSpPr>
            <p:spPr bwMode="auto">
              <a:xfrm>
                <a:off x="1958"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5" name="Rectangle 612"/>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6" name="Rectangle 613"/>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7" name="Rectangle 614"/>
              <p:cNvSpPr>
                <a:spLocks noChangeArrowheads="1"/>
              </p:cNvSpPr>
              <p:nvPr/>
            </p:nvSpPr>
            <p:spPr bwMode="auto">
              <a:xfrm>
                <a:off x="2204"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8" name="Rectangle 615"/>
              <p:cNvSpPr>
                <a:spLocks noChangeArrowheads="1"/>
              </p:cNvSpPr>
              <p:nvPr/>
            </p:nvSpPr>
            <p:spPr bwMode="auto">
              <a:xfrm>
                <a:off x="2256"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9" name="Rectangle 616"/>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0" name="Rectangle 617"/>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1" name="Rectangle 618"/>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2" name="Line 619"/>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3" name="Line 620"/>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4" name="Line 621"/>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5" name="Line 622"/>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6" name="Rectangle 623"/>
              <p:cNvSpPr>
                <a:spLocks noChangeArrowheads="1"/>
              </p:cNvSpPr>
              <p:nvPr/>
            </p:nvSpPr>
            <p:spPr bwMode="auto">
              <a:xfrm>
                <a:off x="1527" y="275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7" name="Line 624"/>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8" name="Line 625"/>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29" name="Rectangle 626"/>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0" name="Rectangle 627"/>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1" name="Rectangle 628"/>
              <p:cNvSpPr>
                <a:spLocks noChangeArrowheads="1"/>
              </p:cNvSpPr>
              <p:nvPr/>
            </p:nvSpPr>
            <p:spPr bwMode="auto">
              <a:xfrm>
                <a:off x="1887" y="24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2" name="Rectangle 629"/>
              <p:cNvSpPr>
                <a:spLocks noChangeArrowheads="1"/>
              </p:cNvSpPr>
              <p:nvPr/>
            </p:nvSpPr>
            <p:spPr bwMode="auto">
              <a:xfrm>
                <a:off x="2002" y="240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3" name="Rectangle 630"/>
              <p:cNvSpPr>
                <a:spLocks noChangeArrowheads="1"/>
              </p:cNvSpPr>
              <p:nvPr/>
            </p:nvSpPr>
            <p:spPr bwMode="auto">
              <a:xfrm>
                <a:off x="2089" y="236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4" name="Rectangle 631"/>
              <p:cNvSpPr>
                <a:spLocks noChangeArrowheads="1"/>
              </p:cNvSpPr>
              <p:nvPr/>
            </p:nvSpPr>
            <p:spPr bwMode="auto">
              <a:xfrm>
                <a:off x="2168"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5" name="Rectangle 63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6" name="Rectangle 633"/>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7" name="Rectangle 634"/>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8" name="Rectangle 63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39" name="Rectangle 636"/>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0" name="Rectangle 637"/>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1" name="Rectangle 638"/>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2" name="Rectangle 639"/>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3" name="Rectangle 640"/>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4" name="Rectangle 641"/>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5" name="Rectangle 642"/>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6" name="Rectangle 643"/>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7" name="Rectangle 644"/>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48" name="Line 645"/>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9" name="Line 646"/>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0" name="Line 647"/>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1" name="Line 648"/>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2" name="Line 64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3" name="Line 65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4" name="Line 651"/>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5" name="Line 652"/>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6" name="Line 653"/>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7" name="Line 654"/>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8" name="Line 655"/>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9" name="Line 656"/>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0" name="Rectangle 657"/>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1" name="Rectangle 658"/>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2" name="Rectangle 659"/>
              <p:cNvSpPr>
                <a:spLocks noChangeArrowheads="1"/>
              </p:cNvSpPr>
              <p:nvPr/>
            </p:nvSpPr>
            <p:spPr bwMode="auto">
              <a:xfrm>
                <a:off x="1887" y="24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3" name="Rectangle 660"/>
              <p:cNvSpPr>
                <a:spLocks noChangeArrowheads="1"/>
              </p:cNvSpPr>
              <p:nvPr/>
            </p:nvSpPr>
            <p:spPr bwMode="auto">
              <a:xfrm>
                <a:off x="2002" y="240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4" name="Rectangle 661"/>
              <p:cNvSpPr>
                <a:spLocks noChangeArrowheads="1"/>
              </p:cNvSpPr>
              <p:nvPr/>
            </p:nvSpPr>
            <p:spPr bwMode="auto">
              <a:xfrm>
                <a:off x="2089" y="236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5" name="Rectangle 662"/>
              <p:cNvSpPr>
                <a:spLocks noChangeArrowheads="1"/>
              </p:cNvSpPr>
              <p:nvPr/>
            </p:nvSpPr>
            <p:spPr bwMode="auto">
              <a:xfrm>
                <a:off x="2168"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6" name="Rectangle 663"/>
              <p:cNvSpPr>
                <a:spLocks noChangeArrowheads="1"/>
              </p:cNvSpPr>
              <p:nvPr/>
            </p:nvSpPr>
            <p:spPr bwMode="auto">
              <a:xfrm>
                <a:off x="2230"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7" name="Rectangle 664"/>
              <p:cNvSpPr>
                <a:spLocks noChangeArrowheads="1"/>
              </p:cNvSpPr>
              <p:nvPr/>
            </p:nvSpPr>
            <p:spPr bwMode="auto">
              <a:xfrm>
                <a:off x="2274" y="230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8" name="Rectangle 665"/>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69" name="Rectangle 666"/>
              <p:cNvSpPr>
                <a:spLocks noChangeArrowheads="1"/>
              </p:cNvSpPr>
              <p:nvPr/>
            </p:nvSpPr>
            <p:spPr bwMode="auto">
              <a:xfrm>
                <a:off x="2344"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0" name="Rectangle 667"/>
              <p:cNvSpPr>
                <a:spLocks noChangeArrowheads="1"/>
              </p:cNvSpPr>
              <p:nvPr/>
            </p:nvSpPr>
            <p:spPr bwMode="auto">
              <a:xfrm>
                <a:off x="2371"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1" name="Rectangle 668"/>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2" name="Rectangle 669"/>
              <p:cNvSpPr>
                <a:spLocks noChangeArrowheads="1"/>
              </p:cNvSpPr>
              <p:nvPr/>
            </p:nvSpPr>
            <p:spPr bwMode="auto">
              <a:xfrm>
                <a:off x="2406"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3" name="Rectangle 670"/>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4" name="Rectangle 671"/>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5" name="Rectangle 672"/>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6" name="Rectangle 673"/>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7" name="Rectangle 674"/>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8" name="Rectangle 67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79" name="Rectangle 676"/>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0" name="Rectangle 677"/>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81" name="Line 678"/>
              <p:cNvSpPr>
                <a:spLocks noChangeShapeType="1"/>
              </p:cNvSpPr>
              <p:nvPr/>
            </p:nvSpPr>
            <p:spPr bwMode="auto">
              <a:xfrm>
                <a:off x="2072" y="153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2" name="Line 679"/>
              <p:cNvSpPr>
                <a:spLocks noChangeShapeType="1"/>
              </p:cNvSpPr>
              <p:nvPr/>
            </p:nvSpPr>
            <p:spPr bwMode="auto">
              <a:xfrm>
                <a:off x="2081" y="152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3" name="Line 680"/>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4" name="Line 681"/>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5" name="Line 682"/>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6" name="Line 683"/>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7" name="Line 684"/>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8" name="Line 685"/>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9" name="Line 686"/>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0" name="Line 687"/>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1" name="Rectangle 688"/>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2" name="Rectangle 689"/>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3" name="Rectangle 690"/>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4" name="Rectangle 69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5" name="Line 692"/>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6" name="Line 693"/>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97" name="Rectangle 694"/>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8" name="Rectangle 695"/>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99" name="Rectangle 696"/>
              <p:cNvSpPr>
                <a:spLocks noChangeArrowheads="1"/>
              </p:cNvSpPr>
              <p:nvPr/>
            </p:nvSpPr>
            <p:spPr bwMode="auto">
              <a:xfrm>
                <a:off x="2019" y="239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0" name="Rectangle 697"/>
              <p:cNvSpPr>
                <a:spLocks noChangeArrowheads="1"/>
              </p:cNvSpPr>
              <p:nvPr/>
            </p:nvSpPr>
            <p:spPr bwMode="auto">
              <a:xfrm>
                <a:off x="2116" y="23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1" name="Rectangle 698"/>
              <p:cNvSpPr>
                <a:spLocks noChangeArrowheads="1"/>
              </p:cNvSpPr>
              <p:nvPr/>
            </p:nvSpPr>
            <p:spPr bwMode="auto">
              <a:xfrm>
                <a:off x="2186"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2" name="Rectangle 699"/>
              <p:cNvSpPr>
                <a:spLocks noChangeArrowheads="1"/>
              </p:cNvSpPr>
              <p:nvPr/>
            </p:nvSpPr>
            <p:spPr bwMode="auto">
              <a:xfrm>
                <a:off x="2239"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3" name="Rectangle 700"/>
              <p:cNvSpPr>
                <a:spLocks noChangeArrowheads="1"/>
              </p:cNvSpPr>
              <p:nvPr/>
            </p:nvSpPr>
            <p:spPr bwMode="auto">
              <a:xfrm>
                <a:off x="2283" y="230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4" name="Rectangle 701"/>
              <p:cNvSpPr>
                <a:spLocks noChangeArrowheads="1"/>
              </p:cNvSpPr>
              <p:nvPr/>
            </p:nvSpPr>
            <p:spPr bwMode="auto">
              <a:xfrm>
                <a:off x="1431" y="282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5" name="Line 702"/>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6" name="Line 703"/>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7" name="Rectangle 704"/>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8" name="Rectangle 70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09" name="Rectangle 706"/>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10" name="Line 707"/>
              <p:cNvSpPr>
                <a:spLocks noChangeShapeType="1"/>
              </p:cNvSpPr>
              <p:nvPr/>
            </p:nvSpPr>
            <p:spPr bwMode="auto">
              <a:xfrm>
                <a:off x="1343" y="204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1" name="Line 708"/>
              <p:cNvSpPr>
                <a:spLocks noChangeShapeType="1"/>
              </p:cNvSpPr>
              <p:nvPr/>
            </p:nvSpPr>
            <p:spPr bwMode="auto">
              <a:xfrm>
                <a:off x="1352" y="203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2" name="Line 709"/>
              <p:cNvSpPr>
                <a:spLocks noChangeShapeType="1"/>
              </p:cNvSpPr>
              <p:nvPr/>
            </p:nvSpPr>
            <p:spPr bwMode="auto">
              <a:xfrm>
                <a:off x="1264"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3" name="Line 710"/>
              <p:cNvSpPr>
                <a:spLocks noChangeShapeType="1"/>
              </p:cNvSpPr>
              <p:nvPr/>
            </p:nvSpPr>
            <p:spPr bwMode="auto">
              <a:xfrm>
                <a:off x="1272"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4" name="Line 711"/>
              <p:cNvSpPr>
                <a:spLocks noChangeShapeType="1"/>
              </p:cNvSpPr>
              <p:nvPr/>
            </p:nvSpPr>
            <p:spPr bwMode="auto">
              <a:xfrm>
                <a:off x="1202"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5" name="Line 712"/>
              <p:cNvSpPr>
                <a:spLocks noChangeShapeType="1"/>
              </p:cNvSpPr>
              <p:nvPr/>
            </p:nvSpPr>
            <p:spPr bwMode="auto">
              <a:xfrm>
                <a:off x="1211"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6" name="Line 713"/>
              <p:cNvSpPr>
                <a:spLocks noChangeShapeType="1"/>
              </p:cNvSpPr>
              <p:nvPr/>
            </p:nvSpPr>
            <p:spPr bwMode="auto">
              <a:xfrm>
                <a:off x="1149"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7" name="Line 714"/>
              <p:cNvSpPr>
                <a:spLocks noChangeShapeType="1"/>
              </p:cNvSpPr>
              <p:nvPr/>
            </p:nvSpPr>
            <p:spPr bwMode="auto">
              <a:xfrm>
                <a:off x="1158"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8" name="Line 715"/>
              <p:cNvSpPr>
                <a:spLocks noChangeShapeType="1"/>
              </p:cNvSpPr>
              <p:nvPr/>
            </p:nvSpPr>
            <p:spPr bwMode="auto">
              <a:xfrm>
                <a:off x="1106"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9" name="Line 716"/>
              <p:cNvSpPr>
                <a:spLocks noChangeShapeType="1"/>
              </p:cNvSpPr>
              <p:nvPr/>
            </p:nvSpPr>
            <p:spPr bwMode="auto">
              <a:xfrm>
                <a:off x="1114"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0" name="Line 717"/>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1" name="Line 718"/>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2" name="Line 719"/>
              <p:cNvSpPr>
                <a:spLocks noChangeShapeType="1"/>
              </p:cNvSpPr>
              <p:nvPr/>
            </p:nvSpPr>
            <p:spPr bwMode="auto">
              <a:xfrm>
                <a:off x="1044"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3" name="Line 720"/>
              <p:cNvSpPr>
                <a:spLocks noChangeShapeType="1"/>
              </p:cNvSpPr>
              <p:nvPr/>
            </p:nvSpPr>
            <p:spPr bwMode="auto">
              <a:xfrm>
                <a:off x="1053"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4" name="Line 721"/>
              <p:cNvSpPr>
                <a:spLocks noChangeShapeType="1"/>
              </p:cNvSpPr>
              <p:nvPr/>
            </p:nvSpPr>
            <p:spPr bwMode="auto">
              <a:xfrm>
                <a:off x="1027"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5" name="Line 722"/>
              <p:cNvSpPr>
                <a:spLocks noChangeShapeType="1"/>
              </p:cNvSpPr>
              <p:nvPr/>
            </p:nvSpPr>
            <p:spPr bwMode="auto">
              <a:xfrm>
                <a:off x="1035"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6" name="Line 723"/>
              <p:cNvSpPr>
                <a:spLocks noChangeShapeType="1"/>
              </p:cNvSpPr>
              <p:nvPr/>
            </p:nvSpPr>
            <p:spPr bwMode="auto">
              <a:xfrm>
                <a:off x="1009"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7" name="Line 724"/>
              <p:cNvSpPr>
                <a:spLocks noChangeShapeType="1"/>
              </p:cNvSpPr>
              <p:nvPr/>
            </p:nvSpPr>
            <p:spPr bwMode="auto">
              <a:xfrm>
                <a:off x="1018"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8" name="Rectangle 725"/>
              <p:cNvSpPr>
                <a:spLocks noChangeArrowheads="1"/>
              </p:cNvSpPr>
              <p:nvPr/>
            </p:nvSpPr>
            <p:spPr bwMode="auto">
              <a:xfrm>
                <a:off x="1000" y="302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29" name="Line 726"/>
              <p:cNvSpPr>
                <a:spLocks noChangeShapeType="1"/>
              </p:cNvSpPr>
              <p:nvPr/>
            </p:nvSpPr>
            <p:spPr bwMode="auto">
              <a:xfrm>
                <a:off x="1290" y="207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0" name="Line 727"/>
              <p:cNvSpPr>
                <a:spLocks noChangeShapeType="1"/>
              </p:cNvSpPr>
              <p:nvPr/>
            </p:nvSpPr>
            <p:spPr bwMode="auto">
              <a:xfrm>
                <a:off x="1299" y="20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1" name="Rectangle 728"/>
              <p:cNvSpPr>
                <a:spLocks noChangeArrowheads="1"/>
              </p:cNvSpPr>
              <p:nvPr/>
            </p:nvSpPr>
            <p:spPr bwMode="auto">
              <a:xfrm>
                <a:off x="1229" y="2946"/>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2" name="Rectangle 729"/>
              <p:cNvSpPr>
                <a:spLocks noChangeArrowheads="1"/>
              </p:cNvSpPr>
              <p:nvPr/>
            </p:nvSpPr>
            <p:spPr bwMode="auto">
              <a:xfrm>
                <a:off x="1475" y="27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3" name="Line 730"/>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4" name="Line 731"/>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5" name="Line 732"/>
              <p:cNvSpPr>
                <a:spLocks noChangeShapeType="1"/>
              </p:cNvSpPr>
              <p:nvPr/>
            </p:nvSpPr>
            <p:spPr bwMode="auto">
              <a:xfrm>
                <a:off x="1518" y="191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6" name="Line 733"/>
              <p:cNvSpPr>
                <a:spLocks noChangeShapeType="1"/>
              </p:cNvSpPr>
              <p:nvPr/>
            </p:nvSpPr>
            <p:spPr bwMode="auto">
              <a:xfrm>
                <a:off x="1527" y="191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7" name="Rectangle 734"/>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8" name="Rectangle 735"/>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39" name="Line 736"/>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0" name="Line 737"/>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1" name="Rectangle 738"/>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2" name="Rectangle 739"/>
              <p:cNvSpPr>
                <a:spLocks noChangeArrowheads="1"/>
              </p:cNvSpPr>
              <p:nvPr/>
            </p:nvSpPr>
            <p:spPr bwMode="auto">
              <a:xfrm>
                <a:off x="1958"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3" name="Rectangle 740"/>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4" name="Rectangle 74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45" name="Line 742"/>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6" name="Line 743"/>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7" name="Line 744"/>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8" name="Line 745"/>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49" name="Rectangle 746"/>
              <p:cNvSpPr>
                <a:spLocks noChangeArrowheads="1"/>
              </p:cNvSpPr>
              <p:nvPr/>
            </p:nvSpPr>
            <p:spPr bwMode="auto">
              <a:xfrm>
                <a:off x="1431" y="282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0" name="Line 747"/>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1" name="Line 748"/>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2" name="Line 74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3" name="Line 75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4" name="Line 751"/>
              <p:cNvSpPr>
                <a:spLocks noChangeShapeType="1"/>
              </p:cNvSpPr>
              <p:nvPr/>
            </p:nvSpPr>
            <p:spPr bwMode="auto">
              <a:xfrm>
                <a:off x="1062" y="217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5" name="Line 752"/>
              <p:cNvSpPr>
                <a:spLocks noChangeShapeType="1"/>
              </p:cNvSpPr>
              <p:nvPr/>
            </p:nvSpPr>
            <p:spPr bwMode="auto">
              <a:xfrm>
                <a:off x="1070"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6" name="Rectangle 753"/>
              <p:cNvSpPr>
                <a:spLocks noChangeArrowheads="1"/>
              </p:cNvSpPr>
              <p:nvPr/>
            </p:nvSpPr>
            <p:spPr bwMode="auto">
              <a:xfrm>
                <a:off x="1044" y="300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57" name="Line 754"/>
              <p:cNvSpPr>
                <a:spLocks noChangeShapeType="1"/>
              </p:cNvSpPr>
              <p:nvPr/>
            </p:nvSpPr>
            <p:spPr bwMode="auto">
              <a:xfrm>
                <a:off x="1316" y="20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8" name="Line 755"/>
              <p:cNvSpPr>
                <a:spLocks noChangeShapeType="1"/>
              </p:cNvSpPr>
              <p:nvPr/>
            </p:nvSpPr>
            <p:spPr bwMode="auto">
              <a:xfrm>
                <a:off x="1325" y="20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9" name="Rectangle 756"/>
              <p:cNvSpPr>
                <a:spLocks noChangeArrowheads="1"/>
              </p:cNvSpPr>
              <p:nvPr/>
            </p:nvSpPr>
            <p:spPr bwMode="auto">
              <a:xfrm>
                <a:off x="1255" y="293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0" name="Line 757"/>
              <p:cNvSpPr>
                <a:spLocks noChangeShapeType="1"/>
              </p:cNvSpPr>
              <p:nvPr/>
            </p:nvSpPr>
            <p:spPr bwMode="auto">
              <a:xfrm>
                <a:off x="1483" y="19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1" name="Line 758"/>
              <p:cNvSpPr>
                <a:spLocks noChangeShapeType="1"/>
              </p:cNvSpPr>
              <p:nvPr/>
            </p:nvSpPr>
            <p:spPr bwMode="auto">
              <a:xfrm>
                <a:off x="1492" y="193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2" name="Rectangle 759"/>
              <p:cNvSpPr>
                <a:spLocks noChangeArrowheads="1"/>
              </p:cNvSpPr>
              <p:nvPr/>
            </p:nvSpPr>
            <p:spPr bwMode="auto">
              <a:xfrm>
                <a:off x="1387" y="28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3" name="Rectangle 760"/>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4" name="Rectangle 76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5" name="Rectangle 76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6" name="Rectangle 763"/>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7" name="Rectangle 764"/>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8" name="Rectangle 765"/>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69" name="Rectangle 766"/>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0" name="Rectangle 767"/>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1" name="Rectangle 768"/>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2" name="Rectangle 769"/>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3" name="Rectangle 770"/>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4" name="Rectangle 77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5" name="Line 772"/>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6" name="Line 773"/>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7" name="Rectangle 774"/>
              <p:cNvSpPr>
                <a:spLocks noChangeArrowheads="1"/>
              </p:cNvSpPr>
              <p:nvPr/>
            </p:nvSpPr>
            <p:spPr bwMode="auto">
              <a:xfrm>
                <a:off x="1677" y="2630"/>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8" name="Rectangle 775"/>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79" name="Rectangle 776"/>
              <p:cNvSpPr>
                <a:spLocks noChangeArrowheads="1"/>
              </p:cNvSpPr>
              <p:nvPr/>
            </p:nvSpPr>
            <p:spPr bwMode="auto">
              <a:xfrm>
                <a:off x="1958"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0" name="Rectangle 777"/>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1" name="Rectangle 778"/>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2" name="Rectangle 779"/>
              <p:cNvSpPr>
                <a:spLocks noChangeArrowheads="1"/>
              </p:cNvSpPr>
              <p:nvPr/>
            </p:nvSpPr>
            <p:spPr bwMode="auto">
              <a:xfrm>
                <a:off x="2204" y="2322"/>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3" name="Rectangle 780"/>
              <p:cNvSpPr>
                <a:spLocks noChangeArrowheads="1"/>
              </p:cNvSpPr>
              <p:nvPr/>
            </p:nvSpPr>
            <p:spPr bwMode="auto">
              <a:xfrm>
                <a:off x="2256"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4" name="Rectangle 781"/>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5" name="Rectangle 782"/>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6" name="Rectangle 783"/>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7" name="Rectangle 784"/>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8" name="Rectangle 785"/>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89" name="Rectangle 786"/>
              <p:cNvSpPr>
                <a:spLocks noChangeArrowheads="1"/>
              </p:cNvSpPr>
              <p:nvPr/>
            </p:nvSpPr>
            <p:spPr bwMode="auto">
              <a:xfrm>
                <a:off x="2414"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0" name="Rectangle 787"/>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1" name="Rectangle 788"/>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2" name="Rectangle 789"/>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3" name="Rectangle 790"/>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4" name="Rectangle 791"/>
              <p:cNvSpPr>
                <a:spLocks noChangeArrowheads="1"/>
              </p:cNvSpPr>
              <p:nvPr/>
            </p:nvSpPr>
            <p:spPr bwMode="auto">
              <a:xfrm>
                <a:off x="2458"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5" name="Line 792"/>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6" name="Line 793"/>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97" name="Rectangle 794"/>
              <p:cNvSpPr>
                <a:spLocks noChangeArrowheads="1"/>
              </p:cNvSpPr>
              <p:nvPr/>
            </p:nvSpPr>
            <p:spPr bwMode="auto">
              <a:xfrm>
                <a:off x="1264" y="2928"/>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8" name="Rectangle 795"/>
              <p:cNvSpPr>
                <a:spLocks noChangeArrowheads="1"/>
              </p:cNvSpPr>
              <p:nvPr/>
            </p:nvSpPr>
            <p:spPr bwMode="auto">
              <a:xfrm>
                <a:off x="1501" y="277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899" name="Rectangle 796"/>
              <p:cNvSpPr>
                <a:spLocks noChangeArrowheads="1"/>
              </p:cNvSpPr>
              <p:nvPr/>
            </p:nvSpPr>
            <p:spPr bwMode="auto">
              <a:xfrm>
                <a:off x="1694" y="261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0" name="Rectangle 797"/>
              <p:cNvSpPr>
                <a:spLocks noChangeArrowheads="1"/>
              </p:cNvSpPr>
              <p:nvPr/>
            </p:nvSpPr>
            <p:spPr bwMode="auto">
              <a:xfrm>
                <a:off x="1852"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1" name="Rectangle 798"/>
              <p:cNvSpPr>
                <a:spLocks noChangeArrowheads="1"/>
              </p:cNvSpPr>
              <p:nvPr/>
            </p:nvSpPr>
            <p:spPr bwMode="auto">
              <a:xfrm>
                <a:off x="1975" y="241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2" name="Rectangle 799"/>
              <p:cNvSpPr>
                <a:spLocks noChangeArrowheads="1"/>
              </p:cNvSpPr>
              <p:nvPr/>
            </p:nvSpPr>
            <p:spPr bwMode="auto">
              <a:xfrm>
                <a:off x="2072" y="2375"/>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3" name="Rectangle 800"/>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4" name="Rectangle 801"/>
              <p:cNvSpPr>
                <a:spLocks noChangeArrowheads="1"/>
              </p:cNvSpPr>
              <p:nvPr/>
            </p:nvSpPr>
            <p:spPr bwMode="auto">
              <a:xfrm>
                <a:off x="2212"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5" name="Rectangle 802"/>
              <p:cNvSpPr>
                <a:spLocks noChangeArrowheads="1"/>
              </p:cNvSpPr>
              <p:nvPr/>
            </p:nvSpPr>
            <p:spPr bwMode="auto">
              <a:xfrm>
                <a:off x="2265"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6" name="Rectangle 803"/>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7" name="Rectangle 804"/>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8" name="Rectangle 805"/>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09" name="Rectangle 806"/>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0" name="Rectangle 807"/>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911" name="Rectangle 808"/>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11" name="Group 809"/>
            <p:cNvGrpSpPr>
              <a:grpSpLocks/>
            </p:cNvGrpSpPr>
            <p:nvPr/>
          </p:nvGrpSpPr>
          <p:grpSpPr bwMode="auto">
            <a:xfrm>
              <a:off x="708" y="1270"/>
              <a:ext cx="1519" cy="1518"/>
              <a:chOff x="939" y="1436"/>
              <a:chExt cx="1519" cy="1518"/>
            </a:xfrm>
          </p:grpSpPr>
          <p:sp>
            <p:nvSpPr>
              <p:cNvPr id="512" name="Rectangle 810"/>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3" name="Line 811"/>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4" name="Line 812"/>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5" name="Rectangle 813"/>
              <p:cNvSpPr>
                <a:spLocks noChangeArrowheads="1"/>
              </p:cNvSpPr>
              <p:nvPr/>
            </p:nvSpPr>
            <p:spPr bwMode="auto">
              <a:xfrm>
                <a:off x="1431" y="282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6" name="Line 814"/>
              <p:cNvSpPr>
                <a:spLocks noChangeShapeType="1"/>
              </p:cNvSpPr>
              <p:nvPr/>
            </p:nvSpPr>
            <p:spPr bwMode="auto">
              <a:xfrm>
                <a:off x="1633" y="182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7" name="Line 815"/>
              <p:cNvSpPr>
                <a:spLocks noChangeShapeType="1"/>
              </p:cNvSpPr>
              <p:nvPr/>
            </p:nvSpPr>
            <p:spPr bwMode="auto">
              <a:xfrm>
                <a:off x="1641" y="181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18" name="Rectangle 816"/>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9" name="Rectangle 817"/>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0" name="Line 818"/>
              <p:cNvSpPr>
                <a:spLocks noChangeShapeType="1"/>
              </p:cNvSpPr>
              <p:nvPr/>
            </p:nvSpPr>
            <p:spPr bwMode="auto">
              <a:xfrm>
                <a:off x="1404" y="200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1" name="Line 819"/>
              <p:cNvSpPr>
                <a:spLocks noChangeShapeType="1"/>
              </p:cNvSpPr>
              <p:nvPr/>
            </p:nvSpPr>
            <p:spPr bwMode="auto">
              <a:xfrm>
                <a:off x="1413" y="199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2" name="Rectangle 820"/>
              <p:cNvSpPr>
                <a:spLocks noChangeArrowheads="1"/>
              </p:cNvSpPr>
              <p:nvPr/>
            </p:nvSpPr>
            <p:spPr bwMode="auto">
              <a:xfrm>
                <a:off x="2186"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3" name="Rectangle 821"/>
              <p:cNvSpPr>
                <a:spLocks noChangeArrowheads="1"/>
              </p:cNvSpPr>
              <p:nvPr/>
            </p:nvSpPr>
            <p:spPr bwMode="auto">
              <a:xfrm>
                <a:off x="2239"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4" name="Rectangle 822"/>
              <p:cNvSpPr>
                <a:spLocks noChangeArrowheads="1"/>
              </p:cNvSpPr>
              <p:nvPr/>
            </p:nvSpPr>
            <p:spPr bwMode="auto">
              <a:xfrm>
                <a:off x="2283" y="230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5" name="Rectangle 823"/>
              <p:cNvSpPr>
                <a:spLocks noChangeArrowheads="1"/>
              </p:cNvSpPr>
              <p:nvPr/>
            </p:nvSpPr>
            <p:spPr bwMode="auto">
              <a:xfrm>
                <a:off x="2318"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6" name="Rectangle 824"/>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7" name="Line 825"/>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8" name="Line 826"/>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29" name="Line 827"/>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0" name="Line 828"/>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1" name="Rectangle 829"/>
              <p:cNvSpPr>
                <a:spLocks noChangeArrowheads="1"/>
              </p:cNvSpPr>
              <p:nvPr/>
            </p:nvSpPr>
            <p:spPr bwMode="auto">
              <a:xfrm>
                <a:off x="1720" y="259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2" name="Line 830"/>
              <p:cNvSpPr>
                <a:spLocks noChangeShapeType="1"/>
              </p:cNvSpPr>
              <p:nvPr/>
            </p:nvSpPr>
            <p:spPr bwMode="auto">
              <a:xfrm>
                <a:off x="1861" y="164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3" name="Line 831"/>
              <p:cNvSpPr>
                <a:spLocks noChangeShapeType="1"/>
              </p:cNvSpPr>
              <p:nvPr/>
            </p:nvSpPr>
            <p:spPr bwMode="auto">
              <a:xfrm>
                <a:off x="1870" y="163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4" name="Rectangle 832"/>
              <p:cNvSpPr>
                <a:spLocks noChangeArrowheads="1"/>
              </p:cNvSpPr>
              <p:nvPr/>
            </p:nvSpPr>
            <p:spPr bwMode="auto">
              <a:xfrm>
                <a:off x="1685" y="262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5" name="Rectangle 833"/>
              <p:cNvSpPr>
                <a:spLocks noChangeArrowheads="1"/>
              </p:cNvSpPr>
              <p:nvPr/>
            </p:nvSpPr>
            <p:spPr bwMode="auto">
              <a:xfrm>
                <a:off x="1843"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6" name="Rectangle 834"/>
              <p:cNvSpPr>
                <a:spLocks noChangeArrowheads="1"/>
              </p:cNvSpPr>
              <p:nvPr/>
            </p:nvSpPr>
            <p:spPr bwMode="auto">
              <a:xfrm>
                <a:off x="1966" y="241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7" name="Rectangle 835"/>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8" name="Rectangle 836"/>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39" name="Rectangle 837"/>
              <p:cNvSpPr>
                <a:spLocks noChangeArrowheads="1"/>
              </p:cNvSpPr>
              <p:nvPr/>
            </p:nvSpPr>
            <p:spPr bwMode="auto">
              <a:xfrm>
                <a:off x="2212"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0" name="Rectangle 838"/>
              <p:cNvSpPr>
                <a:spLocks noChangeArrowheads="1"/>
              </p:cNvSpPr>
              <p:nvPr/>
            </p:nvSpPr>
            <p:spPr bwMode="auto">
              <a:xfrm>
                <a:off x="2265"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1" name="Rectangle 839"/>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2" name="Rectangle 840"/>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3" name="Rectangle 841"/>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4" name="Rectangle 842"/>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5" name="Rectangle 843"/>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6" name="Rectangle 844"/>
              <p:cNvSpPr>
                <a:spLocks noChangeArrowheads="1"/>
              </p:cNvSpPr>
              <p:nvPr/>
            </p:nvSpPr>
            <p:spPr bwMode="auto">
              <a:xfrm>
                <a:off x="2414"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7" name="Rectangle 845"/>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8" name="Rectangle 846"/>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49" name="Rectangle 847"/>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0" name="Line 848"/>
              <p:cNvSpPr>
                <a:spLocks noChangeShapeType="1"/>
              </p:cNvSpPr>
              <p:nvPr/>
            </p:nvSpPr>
            <p:spPr bwMode="auto">
              <a:xfrm>
                <a:off x="2432" y="14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1" name="Line 849"/>
              <p:cNvSpPr>
                <a:spLocks noChangeShapeType="1"/>
              </p:cNvSpPr>
              <p:nvPr/>
            </p:nvSpPr>
            <p:spPr bwMode="auto">
              <a:xfrm>
                <a:off x="2441" y="143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2" name="Rectangle 850"/>
              <p:cNvSpPr>
                <a:spLocks noChangeArrowheads="1"/>
              </p:cNvSpPr>
              <p:nvPr/>
            </p:nvSpPr>
            <p:spPr bwMode="auto">
              <a:xfrm>
                <a:off x="2142" y="234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3" name="Rectangle 85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4" name="Rectangle 852"/>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5" name="Rectangle 853"/>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6" name="Rectangle 854"/>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7" name="Line 855"/>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8" name="Line 856"/>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59" name="Line 857"/>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0" name="Line 858"/>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1" name="Line 85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2" name="Line 86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3" name="Line 861"/>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4" name="Line 862"/>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5" name="Line 863"/>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6" name="Line 864"/>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67" name="Rectangle 865"/>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8" name="Rectangle 866"/>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9" name="Rectangle 867"/>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0" name="Line 868"/>
              <p:cNvSpPr>
                <a:spLocks noChangeShapeType="1"/>
              </p:cNvSpPr>
              <p:nvPr/>
            </p:nvSpPr>
            <p:spPr bwMode="auto">
              <a:xfrm>
                <a:off x="2072" y="153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1" name="Line 869"/>
              <p:cNvSpPr>
                <a:spLocks noChangeShapeType="1"/>
              </p:cNvSpPr>
              <p:nvPr/>
            </p:nvSpPr>
            <p:spPr bwMode="auto">
              <a:xfrm>
                <a:off x="2081" y="152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2" name="Line 870"/>
              <p:cNvSpPr>
                <a:spLocks noChangeShapeType="1"/>
              </p:cNvSpPr>
              <p:nvPr/>
            </p:nvSpPr>
            <p:spPr bwMode="auto">
              <a:xfrm>
                <a:off x="1843" y="16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3" name="Line 871"/>
              <p:cNvSpPr>
                <a:spLocks noChangeShapeType="1"/>
              </p:cNvSpPr>
              <p:nvPr/>
            </p:nvSpPr>
            <p:spPr bwMode="auto">
              <a:xfrm>
                <a:off x="1852" y="165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4" name="Rectangle 872"/>
              <p:cNvSpPr>
                <a:spLocks noChangeArrowheads="1"/>
              </p:cNvSpPr>
              <p:nvPr/>
            </p:nvSpPr>
            <p:spPr bwMode="auto">
              <a:xfrm>
                <a:off x="1668" y="2638"/>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5" name="Rectangle 873"/>
              <p:cNvSpPr>
                <a:spLocks noChangeArrowheads="1"/>
              </p:cNvSpPr>
              <p:nvPr/>
            </p:nvSpPr>
            <p:spPr bwMode="auto">
              <a:xfrm>
                <a:off x="1826"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6" name="Rectangle 874"/>
              <p:cNvSpPr>
                <a:spLocks noChangeArrowheads="1"/>
              </p:cNvSpPr>
              <p:nvPr/>
            </p:nvSpPr>
            <p:spPr bwMode="auto">
              <a:xfrm>
                <a:off x="1958" y="242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7" name="Line 875"/>
              <p:cNvSpPr>
                <a:spLocks noChangeShapeType="1"/>
              </p:cNvSpPr>
              <p:nvPr/>
            </p:nvSpPr>
            <p:spPr bwMode="auto">
              <a:xfrm>
                <a:off x="2054" y="154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8" name="Line 876"/>
              <p:cNvSpPr>
                <a:spLocks noChangeShapeType="1"/>
              </p:cNvSpPr>
              <p:nvPr/>
            </p:nvSpPr>
            <p:spPr bwMode="auto">
              <a:xfrm>
                <a:off x="2063" y="153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79" name="Rectangle 877"/>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0" name="Line 878"/>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1" name="Line 879"/>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2" name="Line 880"/>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3" name="Line 881"/>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4" name="Line 882"/>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5" name="Line 883"/>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6" name="Line 884"/>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7" name="Line 885"/>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8" name="Line 886"/>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89" name="Line 887"/>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0" name="Line 888"/>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1" name="Line 889"/>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2" name="Line 890"/>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3" name="Line 891"/>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4" name="Line 892"/>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5" name="Line 893"/>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6" name="Line 894"/>
              <p:cNvSpPr>
                <a:spLocks noChangeShapeType="1"/>
              </p:cNvSpPr>
              <p:nvPr/>
            </p:nvSpPr>
            <p:spPr bwMode="auto">
              <a:xfrm>
                <a:off x="1044"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7" name="Line 895"/>
              <p:cNvSpPr>
                <a:spLocks noChangeShapeType="1"/>
              </p:cNvSpPr>
              <p:nvPr/>
            </p:nvSpPr>
            <p:spPr bwMode="auto">
              <a:xfrm>
                <a:off x="1053"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8" name="Line 896"/>
              <p:cNvSpPr>
                <a:spLocks noChangeShapeType="1"/>
              </p:cNvSpPr>
              <p:nvPr/>
            </p:nvSpPr>
            <p:spPr bwMode="auto">
              <a:xfrm>
                <a:off x="1018"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9" name="Line 897"/>
              <p:cNvSpPr>
                <a:spLocks noChangeShapeType="1"/>
              </p:cNvSpPr>
              <p:nvPr/>
            </p:nvSpPr>
            <p:spPr bwMode="auto">
              <a:xfrm>
                <a:off x="1027"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0" name="Line 898"/>
              <p:cNvSpPr>
                <a:spLocks noChangeShapeType="1"/>
              </p:cNvSpPr>
              <p:nvPr/>
            </p:nvSpPr>
            <p:spPr bwMode="auto">
              <a:xfrm>
                <a:off x="1009"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1" name="Line 899"/>
              <p:cNvSpPr>
                <a:spLocks noChangeShapeType="1"/>
              </p:cNvSpPr>
              <p:nvPr/>
            </p:nvSpPr>
            <p:spPr bwMode="auto">
              <a:xfrm>
                <a:off x="1018"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2" name="Line 900"/>
              <p:cNvSpPr>
                <a:spLocks noChangeShapeType="1"/>
              </p:cNvSpPr>
              <p:nvPr/>
            </p:nvSpPr>
            <p:spPr bwMode="auto">
              <a:xfrm>
                <a:off x="991"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3" name="Line 901"/>
              <p:cNvSpPr>
                <a:spLocks noChangeShapeType="1"/>
              </p:cNvSpPr>
              <p:nvPr/>
            </p:nvSpPr>
            <p:spPr bwMode="auto">
              <a:xfrm>
                <a:off x="1000"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4" name="Line 902"/>
              <p:cNvSpPr>
                <a:spLocks noChangeShapeType="1"/>
              </p:cNvSpPr>
              <p:nvPr/>
            </p:nvSpPr>
            <p:spPr bwMode="auto">
              <a:xfrm>
                <a:off x="983"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5" name="Line 903"/>
              <p:cNvSpPr>
                <a:spLocks noChangeShapeType="1"/>
              </p:cNvSpPr>
              <p:nvPr/>
            </p:nvSpPr>
            <p:spPr bwMode="auto">
              <a:xfrm>
                <a:off x="991"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6" name="Line 904"/>
              <p:cNvSpPr>
                <a:spLocks noChangeShapeType="1"/>
              </p:cNvSpPr>
              <p:nvPr/>
            </p:nvSpPr>
            <p:spPr bwMode="auto">
              <a:xfrm>
                <a:off x="974"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7" name="Line 905"/>
              <p:cNvSpPr>
                <a:spLocks noChangeShapeType="1"/>
              </p:cNvSpPr>
              <p:nvPr/>
            </p:nvSpPr>
            <p:spPr bwMode="auto">
              <a:xfrm>
                <a:off x="983"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8" name="Line 906"/>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9" name="Line 907"/>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0" name="Line 908"/>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1" name="Line 909"/>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2" name="Line 910"/>
              <p:cNvSpPr>
                <a:spLocks noChangeShapeType="1"/>
              </p:cNvSpPr>
              <p:nvPr/>
            </p:nvSpPr>
            <p:spPr bwMode="auto">
              <a:xfrm>
                <a:off x="956"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3" name="Line 911"/>
              <p:cNvSpPr>
                <a:spLocks noChangeShapeType="1"/>
              </p:cNvSpPr>
              <p:nvPr/>
            </p:nvSpPr>
            <p:spPr bwMode="auto">
              <a:xfrm>
                <a:off x="965"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4" name="Line 912"/>
              <p:cNvSpPr>
                <a:spLocks noChangeShapeType="1"/>
              </p:cNvSpPr>
              <p:nvPr/>
            </p:nvSpPr>
            <p:spPr bwMode="auto">
              <a:xfrm>
                <a:off x="956"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5" name="Line 913"/>
              <p:cNvSpPr>
                <a:spLocks noChangeShapeType="1"/>
              </p:cNvSpPr>
              <p:nvPr/>
            </p:nvSpPr>
            <p:spPr bwMode="auto">
              <a:xfrm>
                <a:off x="965"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6" name="Line 914"/>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7" name="Line 915"/>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8" name="Line 916"/>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9" name="Line 917"/>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0" name="Line 918"/>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1" name="Line 919"/>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2" name="Line 920"/>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 name="Line 921"/>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 name="Line 922"/>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 name="Line 923"/>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 name="Line 924"/>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 name="Line 925"/>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 name="Line 926"/>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 name="Line 927"/>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 name="Line 928"/>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 name="Line 929"/>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 name="Line 930"/>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3" name="Line 931"/>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 name="Line 932"/>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 name="Line 933"/>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6" name="Line 934"/>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7" name="Line 935"/>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8" name="Line 936"/>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9" name="Line 937"/>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0" name="Line 938"/>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1" name="Line 939"/>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2" name="Line 940"/>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3" name="Line 941"/>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4" name="Line 942"/>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5" name="Line 943"/>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6" name="Line 944"/>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7" name="Line 945"/>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8" name="Line 946"/>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9" name="Line 947"/>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0" name="Line 948"/>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1" name="Line 949"/>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2" name="Line 950"/>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3" name="Line 951"/>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4" name="Line 952"/>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5" name="Line 953"/>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6" name="Line 954"/>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7" name="Line 955"/>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8" name="Line 956"/>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59" name="Line 957"/>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0" name="Line 958"/>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1" name="Line 959"/>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2" name="Line 960"/>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3" name="Line 961"/>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4" name="Line 962"/>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5" name="Line 963"/>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6" name="Line 964"/>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7" name="Line 965"/>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8" name="Line 966"/>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69" name="Line 967"/>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0" name="Line 968"/>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1" name="Line 969"/>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2" name="Line 970"/>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3" name="Line 971"/>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4" name="Line 972"/>
              <p:cNvSpPr>
                <a:spLocks noChangeShapeType="1"/>
              </p:cNvSpPr>
              <p:nvPr/>
            </p:nvSpPr>
            <p:spPr bwMode="auto">
              <a:xfrm>
                <a:off x="939" y="220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5" name="Line 973"/>
              <p:cNvSpPr>
                <a:spLocks noChangeShapeType="1"/>
              </p:cNvSpPr>
              <p:nvPr/>
            </p:nvSpPr>
            <p:spPr bwMode="auto">
              <a:xfrm>
                <a:off x="947"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76" name="Rectangle 974"/>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77" name="Rectangle 975"/>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78" name="Rectangle 976"/>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79" name="Line 977"/>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0" name="Line 978"/>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1" name="Line 97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2" name="Line 98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3" name="Line 981"/>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4" name="Line 982"/>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5" name="Line 983"/>
              <p:cNvSpPr>
                <a:spLocks noChangeShapeType="1"/>
              </p:cNvSpPr>
              <p:nvPr/>
            </p:nvSpPr>
            <p:spPr bwMode="auto">
              <a:xfrm>
                <a:off x="1404" y="200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6" name="Line 984"/>
              <p:cNvSpPr>
                <a:spLocks noChangeShapeType="1"/>
              </p:cNvSpPr>
              <p:nvPr/>
            </p:nvSpPr>
            <p:spPr bwMode="auto">
              <a:xfrm>
                <a:off x="1413" y="199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7" name="Line 985"/>
              <p:cNvSpPr>
                <a:spLocks noChangeShapeType="1"/>
              </p:cNvSpPr>
              <p:nvPr/>
            </p:nvSpPr>
            <p:spPr bwMode="auto">
              <a:xfrm>
                <a:off x="1316" y="20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8" name="Line 986"/>
              <p:cNvSpPr>
                <a:spLocks noChangeShapeType="1"/>
              </p:cNvSpPr>
              <p:nvPr/>
            </p:nvSpPr>
            <p:spPr bwMode="auto">
              <a:xfrm>
                <a:off x="1325" y="20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89" name="Rectangle 987"/>
              <p:cNvSpPr>
                <a:spLocks noChangeArrowheads="1"/>
              </p:cNvSpPr>
              <p:nvPr/>
            </p:nvSpPr>
            <p:spPr bwMode="auto">
              <a:xfrm>
                <a:off x="1246" y="293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90" name="Line 988"/>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1" name="Line 989"/>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2" name="Line 990"/>
              <p:cNvSpPr>
                <a:spLocks noChangeShapeType="1"/>
              </p:cNvSpPr>
              <p:nvPr/>
            </p:nvSpPr>
            <p:spPr bwMode="auto">
              <a:xfrm>
                <a:off x="1518" y="191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3" name="Line 991"/>
              <p:cNvSpPr>
                <a:spLocks noChangeShapeType="1"/>
              </p:cNvSpPr>
              <p:nvPr/>
            </p:nvSpPr>
            <p:spPr bwMode="auto">
              <a:xfrm>
                <a:off x="1527" y="191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4" name="Line 992"/>
              <p:cNvSpPr>
                <a:spLocks noChangeShapeType="1"/>
              </p:cNvSpPr>
              <p:nvPr/>
            </p:nvSpPr>
            <p:spPr bwMode="auto">
              <a:xfrm>
                <a:off x="1404" y="200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5" name="Line 993"/>
              <p:cNvSpPr>
                <a:spLocks noChangeShapeType="1"/>
              </p:cNvSpPr>
              <p:nvPr/>
            </p:nvSpPr>
            <p:spPr bwMode="auto">
              <a:xfrm>
                <a:off x="1413" y="199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6" name="Rectangle 994"/>
              <p:cNvSpPr>
                <a:spLocks noChangeArrowheads="1"/>
              </p:cNvSpPr>
              <p:nvPr/>
            </p:nvSpPr>
            <p:spPr bwMode="auto">
              <a:xfrm>
                <a:off x="1325" y="289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97" name="Rectangle 995"/>
              <p:cNvSpPr>
                <a:spLocks noChangeArrowheads="1"/>
              </p:cNvSpPr>
              <p:nvPr/>
            </p:nvSpPr>
            <p:spPr bwMode="auto">
              <a:xfrm>
                <a:off x="1554" y="273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98" name="Rectangle 996"/>
              <p:cNvSpPr>
                <a:spLocks noChangeArrowheads="1"/>
              </p:cNvSpPr>
              <p:nvPr/>
            </p:nvSpPr>
            <p:spPr bwMode="auto">
              <a:xfrm>
                <a:off x="1729" y="2586"/>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99" name="Rectangle 997"/>
              <p:cNvSpPr>
                <a:spLocks noChangeArrowheads="1"/>
              </p:cNvSpPr>
              <p:nvPr/>
            </p:nvSpPr>
            <p:spPr bwMode="auto">
              <a:xfrm>
                <a:off x="1879" y="2472"/>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00" name="Rectangle 998"/>
              <p:cNvSpPr>
                <a:spLocks noChangeArrowheads="1"/>
              </p:cNvSpPr>
              <p:nvPr/>
            </p:nvSpPr>
            <p:spPr bwMode="auto">
              <a:xfrm>
                <a:off x="2002" y="240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01" name="Line 999"/>
              <p:cNvSpPr>
                <a:spLocks noChangeShapeType="1"/>
              </p:cNvSpPr>
              <p:nvPr/>
            </p:nvSpPr>
            <p:spPr bwMode="auto">
              <a:xfrm>
                <a:off x="2081" y="153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2" name="Line 1000"/>
              <p:cNvSpPr>
                <a:spLocks noChangeShapeType="1"/>
              </p:cNvSpPr>
              <p:nvPr/>
            </p:nvSpPr>
            <p:spPr bwMode="auto">
              <a:xfrm>
                <a:off x="2089" y="152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3" name="Rectangle 100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04" name="Line 1002"/>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5" name="Line 1003"/>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6" name="Line 1004"/>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7" name="Line 1005"/>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8" name="Line 1006"/>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9" name="Line 1007"/>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10" name="Rectangle 1008"/>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1" name="Rectangle 1009"/>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12" name="Group 1010"/>
            <p:cNvGrpSpPr>
              <a:grpSpLocks/>
            </p:cNvGrpSpPr>
            <p:nvPr/>
          </p:nvGrpSpPr>
          <p:grpSpPr bwMode="auto">
            <a:xfrm>
              <a:off x="760" y="1331"/>
              <a:ext cx="1476" cy="1536"/>
              <a:chOff x="991" y="1497"/>
              <a:chExt cx="1476" cy="1536"/>
            </a:xfrm>
          </p:grpSpPr>
          <p:sp>
            <p:nvSpPr>
              <p:cNvPr id="312" name="Rectangle 1011"/>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3" name="Line 1012"/>
              <p:cNvSpPr>
                <a:spLocks noChangeShapeType="1"/>
              </p:cNvSpPr>
              <p:nvPr/>
            </p:nvSpPr>
            <p:spPr bwMode="auto">
              <a:xfrm>
                <a:off x="1729" y="174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4" name="Line 1013"/>
              <p:cNvSpPr>
                <a:spLocks noChangeShapeType="1"/>
              </p:cNvSpPr>
              <p:nvPr/>
            </p:nvSpPr>
            <p:spPr bwMode="auto">
              <a:xfrm>
                <a:off x="1738" y="173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5" name="Rectangle 1014"/>
              <p:cNvSpPr>
                <a:spLocks noChangeArrowheads="1"/>
              </p:cNvSpPr>
              <p:nvPr/>
            </p:nvSpPr>
            <p:spPr bwMode="auto">
              <a:xfrm>
                <a:off x="1580" y="270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6" name="Line 1015"/>
              <p:cNvSpPr>
                <a:spLocks noChangeShapeType="1"/>
              </p:cNvSpPr>
              <p:nvPr/>
            </p:nvSpPr>
            <p:spPr bwMode="auto">
              <a:xfrm>
                <a:off x="1492" y="193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7" name="Line 1016"/>
              <p:cNvSpPr>
                <a:spLocks noChangeShapeType="1"/>
              </p:cNvSpPr>
              <p:nvPr/>
            </p:nvSpPr>
            <p:spPr bwMode="auto">
              <a:xfrm>
                <a:off x="1501" y="192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8" name="Rectangle 1017"/>
              <p:cNvSpPr>
                <a:spLocks noChangeArrowheads="1"/>
              </p:cNvSpPr>
              <p:nvPr/>
            </p:nvSpPr>
            <p:spPr bwMode="auto">
              <a:xfrm>
                <a:off x="1395" y="285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9" name="Rectangle 1018"/>
              <p:cNvSpPr>
                <a:spLocks noChangeArrowheads="1"/>
              </p:cNvSpPr>
              <p:nvPr/>
            </p:nvSpPr>
            <p:spPr bwMode="auto">
              <a:xfrm>
                <a:off x="1606" y="269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0" name="Line 1019"/>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1" name="Line 1020"/>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2" name="Line 1021"/>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3" name="Line 1022"/>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4" name="Line 1023"/>
              <p:cNvSpPr>
                <a:spLocks noChangeShapeType="1"/>
              </p:cNvSpPr>
              <p:nvPr/>
            </p:nvSpPr>
            <p:spPr bwMode="auto">
              <a:xfrm>
                <a:off x="1800" y="169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5" name="Line 1024"/>
              <p:cNvSpPr>
                <a:spLocks noChangeShapeType="1"/>
              </p:cNvSpPr>
              <p:nvPr/>
            </p:nvSpPr>
            <p:spPr bwMode="auto">
              <a:xfrm>
                <a:off x="1808" y="168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6" name="Rectangle 1025"/>
              <p:cNvSpPr>
                <a:spLocks noChangeArrowheads="1"/>
              </p:cNvSpPr>
              <p:nvPr/>
            </p:nvSpPr>
            <p:spPr bwMode="auto">
              <a:xfrm>
                <a:off x="1633" y="2665"/>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7" name="Rectangle 1026"/>
              <p:cNvSpPr>
                <a:spLocks noChangeArrowheads="1"/>
              </p:cNvSpPr>
              <p:nvPr/>
            </p:nvSpPr>
            <p:spPr bwMode="auto">
              <a:xfrm>
                <a:off x="1800" y="253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8" name="Rectangle 1027"/>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29" name="Rectangle 1028"/>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0" name="Rectangle 1029"/>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1" name="Rectangle 1030"/>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2" name="Rectangle 1031"/>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3" name="Rectangle 1032"/>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34" name="Line 1033"/>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5" name="Line 1034"/>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6" name="Line 1035"/>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7" name="Line 1036"/>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8" name="Line 1037"/>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9" name="Line 1038"/>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0" name="Line 1039"/>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1" name="Line 1040"/>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2" name="Line 1041"/>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3" name="Line 1042"/>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4" name="Line 1043"/>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5" name="Line 1044"/>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6" name="Line 1045"/>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7" name="Line 1046"/>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8" name="Rectangle 1047"/>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49" name="Line 1048"/>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0" name="Line 1049"/>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1" name="Line 1050"/>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2" name="Line 1051"/>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3" name="Rectangle 1052"/>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4" name="Rectangle 1053"/>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5" name="Rectangle 1054"/>
              <p:cNvSpPr>
                <a:spLocks noChangeArrowheads="1"/>
              </p:cNvSpPr>
              <p:nvPr/>
            </p:nvSpPr>
            <p:spPr bwMode="auto">
              <a:xfrm>
                <a:off x="1835" y="250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6" name="Rectangle 1055"/>
              <p:cNvSpPr>
                <a:spLocks noChangeArrowheads="1"/>
              </p:cNvSpPr>
              <p:nvPr/>
            </p:nvSpPr>
            <p:spPr bwMode="auto">
              <a:xfrm>
                <a:off x="1966" y="241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7" name="Rectangle 1056"/>
              <p:cNvSpPr>
                <a:spLocks noChangeArrowheads="1"/>
              </p:cNvSpPr>
              <p:nvPr/>
            </p:nvSpPr>
            <p:spPr bwMode="auto">
              <a:xfrm>
                <a:off x="2063" y="237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58" name="Line 1057"/>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9" name="Line 1058"/>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0" name="Line 1059"/>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1" name="Line 1060"/>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2" name="Line 1061"/>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3" name="Line 1062"/>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4" name="Line 1063"/>
              <p:cNvSpPr>
                <a:spLocks noChangeShapeType="1"/>
              </p:cNvSpPr>
              <p:nvPr/>
            </p:nvSpPr>
            <p:spPr bwMode="auto">
              <a:xfrm>
                <a:off x="1044"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5" name="Line 1064"/>
              <p:cNvSpPr>
                <a:spLocks noChangeShapeType="1"/>
              </p:cNvSpPr>
              <p:nvPr/>
            </p:nvSpPr>
            <p:spPr bwMode="auto">
              <a:xfrm>
                <a:off x="1053"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6" name="Rectangle 1065"/>
              <p:cNvSpPr>
                <a:spLocks noChangeArrowheads="1"/>
              </p:cNvSpPr>
              <p:nvPr/>
            </p:nvSpPr>
            <p:spPr bwMode="auto">
              <a:xfrm>
                <a:off x="1027" y="3016"/>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7" name="Rectangle 1066"/>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8" name="Line 1067"/>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9" name="Line 1068"/>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0" name="Line 1069"/>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1" name="Line 1070"/>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2" name="Rectangle 1071"/>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3" name="Line 1072"/>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4" name="Line 1073"/>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5" name="Line 1074"/>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6" name="Line 1075"/>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7" name="Line 1076"/>
              <p:cNvSpPr>
                <a:spLocks noChangeShapeType="1"/>
              </p:cNvSpPr>
              <p:nvPr/>
            </p:nvSpPr>
            <p:spPr bwMode="auto">
              <a:xfrm>
                <a:off x="1044"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8" name="Line 1077"/>
              <p:cNvSpPr>
                <a:spLocks noChangeShapeType="1"/>
              </p:cNvSpPr>
              <p:nvPr/>
            </p:nvSpPr>
            <p:spPr bwMode="auto">
              <a:xfrm>
                <a:off x="1053"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79" name="Line 1078"/>
              <p:cNvSpPr>
                <a:spLocks noChangeShapeType="1"/>
              </p:cNvSpPr>
              <p:nvPr/>
            </p:nvSpPr>
            <p:spPr bwMode="auto">
              <a:xfrm>
                <a:off x="1018"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0" name="Line 1079"/>
              <p:cNvSpPr>
                <a:spLocks noChangeShapeType="1"/>
              </p:cNvSpPr>
              <p:nvPr/>
            </p:nvSpPr>
            <p:spPr bwMode="auto">
              <a:xfrm>
                <a:off x="1027"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1" name="Line 1080"/>
              <p:cNvSpPr>
                <a:spLocks noChangeShapeType="1"/>
              </p:cNvSpPr>
              <p:nvPr/>
            </p:nvSpPr>
            <p:spPr bwMode="auto">
              <a:xfrm>
                <a:off x="1009"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2" name="Line 1081"/>
              <p:cNvSpPr>
                <a:spLocks noChangeShapeType="1"/>
              </p:cNvSpPr>
              <p:nvPr/>
            </p:nvSpPr>
            <p:spPr bwMode="auto">
              <a:xfrm>
                <a:off x="1018"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3" name="Line 1082"/>
              <p:cNvSpPr>
                <a:spLocks noChangeShapeType="1"/>
              </p:cNvSpPr>
              <p:nvPr/>
            </p:nvSpPr>
            <p:spPr bwMode="auto">
              <a:xfrm>
                <a:off x="991"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4" name="Line 1083"/>
              <p:cNvSpPr>
                <a:spLocks noChangeShapeType="1"/>
              </p:cNvSpPr>
              <p:nvPr/>
            </p:nvSpPr>
            <p:spPr bwMode="auto">
              <a:xfrm>
                <a:off x="1000"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5" name="Line 1084"/>
              <p:cNvSpPr>
                <a:spLocks noChangeShapeType="1"/>
              </p:cNvSpPr>
              <p:nvPr/>
            </p:nvSpPr>
            <p:spPr bwMode="auto">
              <a:xfrm>
                <a:off x="1729" y="174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6" name="Line 1085"/>
              <p:cNvSpPr>
                <a:spLocks noChangeShapeType="1"/>
              </p:cNvSpPr>
              <p:nvPr/>
            </p:nvSpPr>
            <p:spPr bwMode="auto">
              <a:xfrm>
                <a:off x="1738" y="173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7" name="Line 1086"/>
              <p:cNvSpPr>
                <a:spLocks noChangeShapeType="1"/>
              </p:cNvSpPr>
              <p:nvPr/>
            </p:nvSpPr>
            <p:spPr bwMode="auto">
              <a:xfrm>
                <a:off x="1571" y="187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8" name="Line 1087"/>
              <p:cNvSpPr>
                <a:spLocks noChangeShapeType="1"/>
              </p:cNvSpPr>
              <p:nvPr/>
            </p:nvSpPr>
            <p:spPr bwMode="auto">
              <a:xfrm>
                <a:off x="1580" y="186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89" name="Line 1088"/>
              <p:cNvSpPr>
                <a:spLocks noChangeShapeType="1"/>
              </p:cNvSpPr>
              <p:nvPr/>
            </p:nvSpPr>
            <p:spPr bwMode="auto">
              <a:xfrm>
                <a:off x="1448" y="198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0" name="Line 1089"/>
              <p:cNvSpPr>
                <a:spLocks noChangeShapeType="1"/>
              </p:cNvSpPr>
              <p:nvPr/>
            </p:nvSpPr>
            <p:spPr bwMode="auto">
              <a:xfrm>
                <a:off x="1457" y="1971"/>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91" name="Rectangle 1090"/>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2" name="Rectangle 109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3" name="Rectangle 1092"/>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4" name="Rectangle 1093"/>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5" name="Rectangle 1094"/>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6" name="Rectangle 1095"/>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7" name="Rectangle 1096"/>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8" name="Rectangle 1097"/>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9" name="Rectangle 1098"/>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0" name="Rectangle 1099"/>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1" name="Rectangle 1100"/>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2" name="Rectangle 1101"/>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3" name="Rectangle 1102"/>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4" name="Rectangle 1103"/>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5" name="Rectangle 1104"/>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6" name="Rectangle 1105"/>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7" name="Rectangle 1106"/>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8" name="Rectangle 1107"/>
              <p:cNvSpPr>
                <a:spLocks noChangeArrowheads="1"/>
              </p:cNvSpPr>
              <p:nvPr/>
            </p:nvSpPr>
            <p:spPr bwMode="auto">
              <a:xfrm>
                <a:off x="2441"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9" name="Rectangle 1108"/>
              <p:cNvSpPr>
                <a:spLocks noChangeArrowheads="1"/>
              </p:cNvSpPr>
              <p:nvPr/>
            </p:nvSpPr>
            <p:spPr bwMode="auto">
              <a:xfrm>
                <a:off x="2450" y="227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0" name="Rectangle 1109"/>
              <p:cNvSpPr>
                <a:spLocks noChangeArrowheads="1"/>
              </p:cNvSpPr>
              <p:nvPr/>
            </p:nvSpPr>
            <p:spPr bwMode="auto">
              <a:xfrm>
                <a:off x="2072"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1" name="Rectangle 1110"/>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2" name="Rectangle 1111"/>
              <p:cNvSpPr>
                <a:spLocks noChangeArrowheads="1"/>
              </p:cNvSpPr>
              <p:nvPr/>
            </p:nvSpPr>
            <p:spPr bwMode="auto">
              <a:xfrm>
                <a:off x="2212"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3" name="Rectangle 1112"/>
              <p:cNvSpPr>
                <a:spLocks noChangeArrowheads="1"/>
              </p:cNvSpPr>
              <p:nvPr/>
            </p:nvSpPr>
            <p:spPr bwMode="auto">
              <a:xfrm>
                <a:off x="2265" y="23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4" name="Rectangle 1113"/>
              <p:cNvSpPr>
                <a:spLocks noChangeArrowheads="1"/>
              </p:cNvSpPr>
              <p:nvPr/>
            </p:nvSpPr>
            <p:spPr bwMode="auto">
              <a:xfrm>
                <a:off x="2300"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5" name="Rectangle 1114"/>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6" name="Rectangle 1115"/>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7" name="Rectangle 1116"/>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8" name="Rectangle 1117"/>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9" name="Rectangle 1118"/>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0" name="Line 1119"/>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1" name="Line 1120"/>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2" name="Line 1121"/>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3" name="Line 1122"/>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4" name="Line 1123"/>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5" name="Line 1124"/>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6" name="Line 1125"/>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7" name="Line 1126"/>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8" name="Line 1127"/>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29" name="Line 1128"/>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0" name="Rectangle 1129"/>
              <p:cNvSpPr>
                <a:spLocks noChangeArrowheads="1"/>
              </p:cNvSpPr>
              <p:nvPr/>
            </p:nvSpPr>
            <p:spPr bwMode="auto">
              <a:xfrm>
                <a:off x="1677" y="2630"/>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1" name="Line 1130"/>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2" name="Line 1131"/>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3" name="Line 1132"/>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4" name="Line 1133"/>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5" name="Line 1134"/>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6" name="Line 1135"/>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7" name="Rectangle 1136"/>
              <p:cNvSpPr>
                <a:spLocks noChangeArrowheads="1"/>
              </p:cNvSpPr>
              <p:nvPr/>
            </p:nvSpPr>
            <p:spPr bwMode="auto">
              <a:xfrm>
                <a:off x="1193" y="296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8" name="Line 1137"/>
              <p:cNvSpPr>
                <a:spLocks noChangeShapeType="1"/>
              </p:cNvSpPr>
              <p:nvPr/>
            </p:nvSpPr>
            <p:spPr bwMode="auto">
              <a:xfrm>
                <a:off x="1439" y="198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39" name="Line 1138"/>
              <p:cNvSpPr>
                <a:spLocks noChangeShapeType="1"/>
              </p:cNvSpPr>
              <p:nvPr/>
            </p:nvSpPr>
            <p:spPr bwMode="auto">
              <a:xfrm>
                <a:off x="1448" y="1971"/>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0" name="Rectangle 1139"/>
              <p:cNvSpPr>
                <a:spLocks noChangeArrowheads="1"/>
              </p:cNvSpPr>
              <p:nvPr/>
            </p:nvSpPr>
            <p:spPr bwMode="auto">
              <a:xfrm>
                <a:off x="1352" y="2875"/>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41" name="Line 1140"/>
              <p:cNvSpPr>
                <a:spLocks noChangeShapeType="1"/>
              </p:cNvSpPr>
              <p:nvPr/>
            </p:nvSpPr>
            <p:spPr bwMode="auto">
              <a:xfrm>
                <a:off x="1562" y="188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2" name="Line 1141"/>
              <p:cNvSpPr>
                <a:spLocks noChangeShapeType="1"/>
              </p:cNvSpPr>
              <p:nvPr/>
            </p:nvSpPr>
            <p:spPr bwMode="auto">
              <a:xfrm>
                <a:off x="1571" y="187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3" name="Line 1142"/>
              <p:cNvSpPr>
                <a:spLocks noChangeShapeType="1"/>
              </p:cNvSpPr>
              <p:nvPr/>
            </p:nvSpPr>
            <p:spPr bwMode="auto">
              <a:xfrm>
                <a:off x="1439" y="198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4" name="Line 1143"/>
              <p:cNvSpPr>
                <a:spLocks noChangeShapeType="1"/>
              </p:cNvSpPr>
              <p:nvPr/>
            </p:nvSpPr>
            <p:spPr bwMode="auto">
              <a:xfrm>
                <a:off x="1448" y="1971"/>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5" name="Line 1144"/>
              <p:cNvSpPr>
                <a:spLocks noChangeShapeType="1"/>
              </p:cNvSpPr>
              <p:nvPr/>
            </p:nvSpPr>
            <p:spPr bwMode="auto">
              <a:xfrm>
                <a:off x="1343" y="2050"/>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6" name="Line 1145"/>
              <p:cNvSpPr>
                <a:spLocks noChangeShapeType="1"/>
              </p:cNvSpPr>
              <p:nvPr/>
            </p:nvSpPr>
            <p:spPr bwMode="auto">
              <a:xfrm>
                <a:off x="1352"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7" name="Line 1146"/>
              <p:cNvSpPr>
                <a:spLocks noChangeShapeType="1"/>
              </p:cNvSpPr>
              <p:nvPr/>
            </p:nvSpPr>
            <p:spPr bwMode="auto">
              <a:xfrm>
                <a:off x="1264"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8" name="Line 1147"/>
              <p:cNvSpPr>
                <a:spLocks noChangeShapeType="1"/>
              </p:cNvSpPr>
              <p:nvPr/>
            </p:nvSpPr>
            <p:spPr bwMode="auto">
              <a:xfrm>
                <a:off x="1272"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49" name="Line 1148"/>
              <p:cNvSpPr>
                <a:spLocks noChangeShapeType="1"/>
              </p:cNvSpPr>
              <p:nvPr/>
            </p:nvSpPr>
            <p:spPr bwMode="auto">
              <a:xfrm>
                <a:off x="1193"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0" name="Line 1149"/>
              <p:cNvSpPr>
                <a:spLocks noChangeShapeType="1"/>
              </p:cNvSpPr>
              <p:nvPr/>
            </p:nvSpPr>
            <p:spPr bwMode="auto">
              <a:xfrm>
                <a:off x="1202"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1" name="Line 1150"/>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2" name="Line 1151"/>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53" name="Rectangle 1152"/>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4" name="Rectangle 1153"/>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5" name="Rectangle 1154"/>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6" name="Rectangle 1155"/>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7" name="Rectangle 1156"/>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8" name="Rectangle 1157"/>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9" name="Rectangle 1158"/>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0" name="Rectangle 1159"/>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1" name="Rectangle 1160"/>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2" name="Rectangle 1161"/>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3" name="Rectangle 1162"/>
              <p:cNvSpPr>
                <a:spLocks noChangeArrowheads="1"/>
              </p:cNvSpPr>
              <p:nvPr/>
            </p:nvSpPr>
            <p:spPr bwMode="auto">
              <a:xfrm>
                <a:off x="2423"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4" name="Rectangle 1163"/>
              <p:cNvSpPr>
                <a:spLocks noChangeArrowheads="1"/>
              </p:cNvSpPr>
              <p:nvPr/>
            </p:nvSpPr>
            <p:spPr bwMode="auto">
              <a:xfrm>
                <a:off x="2432"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5" name="Line 1164"/>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6" name="Line 1165"/>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7" name="Rectangle 1166"/>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8" name="Rectangle 1167"/>
              <p:cNvSpPr>
                <a:spLocks noChangeArrowheads="1"/>
              </p:cNvSpPr>
              <p:nvPr/>
            </p:nvSpPr>
            <p:spPr bwMode="auto">
              <a:xfrm>
                <a:off x="1483" y="278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69" name="Line 1168"/>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0" name="Line 1169"/>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1" name="Rectangle 1170"/>
              <p:cNvSpPr>
                <a:spLocks noChangeArrowheads="1"/>
              </p:cNvSpPr>
              <p:nvPr/>
            </p:nvSpPr>
            <p:spPr bwMode="auto">
              <a:xfrm>
                <a:off x="1536" y="275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2" name="Rectangle 1171"/>
              <p:cNvSpPr>
                <a:spLocks noChangeArrowheads="1"/>
              </p:cNvSpPr>
              <p:nvPr/>
            </p:nvSpPr>
            <p:spPr bwMode="auto">
              <a:xfrm>
                <a:off x="1720" y="259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3" name="Line 1172"/>
              <p:cNvSpPr>
                <a:spLocks noChangeShapeType="1"/>
              </p:cNvSpPr>
              <p:nvPr/>
            </p:nvSpPr>
            <p:spPr bwMode="auto">
              <a:xfrm>
                <a:off x="1861" y="164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4" name="Line 1173"/>
              <p:cNvSpPr>
                <a:spLocks noChangeShapeType="1"/>
              </p:cNvSpPr>
              <p:nvPr/>
            </p:nvSpPr>
            <p:spPr bwMode="auto">
              <a:xfrm>
                <a:off x="1870" y="163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5" name="Rectangle 1174"/>
              <p:cNvSpPr>
                <a:spLocks noChangeArrowheads="1"/>
              </p:cNvSpPr>
              <p:nvPr/>
            </p:nvSpPr>
            <p:spPr bwMode="auto">
              <a:xfrm>
                <a:off x="1685" y="262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6" name="Rectangle 1175"/>
              <p:cNvSpPr>
                <a:spLocks noChangeArrowheads="1"/>
              </p:cNvSpPr>
              <p:nvPr/>
            </p:nvSpPr>
            <p:spPr bwMode="auto">
              <a:xfrm>
                <a:off x="1843"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7" name="Rectangle 1176"/>
              <p:cNvSpPr>
                <a:spLocks noChangeArrowheads="1"/>
              </p:cNvSpPr>
              <p:nvPr/>
            </p:nvSpPr>
            <p:spPr bwMode="auto">
              <a:xfrm>
                <a:off x="1966" y="241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78" name="Line 1177"/>
              <p:cNvSpPr>
                <a:spLocks noChangeShapeType="1"/>
              </p:cNvSpPr>
              <p:nvPr/>
            </p:nvSpPr>
            <p:spPr bwMode="auto">
              <a:xfrm>
                <a:off x="2054" y="154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9" name="Line 1178"/>
              <p:cNvSpPr>
                <a:spLocks noChangeShapeType="1"/>
              </p:cNvSpPr>
              <p:nvPr/>
            </p:nvSpPr>
            <p:spPr bwMode="auto">
              <a:xfrm>
                <a:off x="2063" y="153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0" name="Line 1179"/>
              <p:cNvSpPr>
                <a:spLocks noChangeShapeType="1"/>
              </p:cNvSpPr>
              <p:nvPr/>
            </p:nvSpPr>
            <p:spPr bwMode="auto">
              <a:xfrm>
                <a:off x="1835" y="166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1" name="Line 1180"/>
              <p:cNvSpPr>
                <a:spLocks noChangeShapeType="1"/>
              </p:cNvSpPr>
              <p:nvPr/>
            </p:nvSpPr>
            <p:spPr bwMode="auto">
              <a:xfrm>
                <a:off x="1843" y="165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2" name="Rectangle 118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3" name="Rectangle 118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4" name="Rectangle 1183"/>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5" name="Rectangle 1184"/>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6" name="Line 1185"/>
              <p:cNvSpPr>
                <a:spLocks noChangeShapeType="1"/>
              </p:cNvSpPr>
              <p:nvPr/>
            </p:nvSpPr>
            <p:spPr bwMode="auto">
              <a:xfrm>
                <a:off x="2142" y="150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7" name="Line 1186"/>
              <p:cNvSpPr>
                <a:spLocks noChangeShapeType="1"/>
              </p:cNvSpPr>
              <p:nvPr/>
            </p:nvSpPr>
            <p:spPr bwMode="auto">
              <a:xfrm>
                <a:off x="2151" y="149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88" name="Rectangle 1187"/>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9" name="Rectangle 1188"/>
              <p:cNvSpPr>
                <a:spLocks noChangeArrowheads="1"/>
              </p:cNvSpPr>
              <p:nvPr/>
            </p:nvSpPr>
            <p:spPr bwMode="auto">
              <a:xfrm>
                <a:off x="2028" y="239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0" name="Rectangle 1189"/>
              <p:cNvSpPr>
                <a:spLocks noChangeArrowheads="1"/>
              </p:cNvSpPr>
              <p:nvPr/>
            </p:nvSpPr>
            <p:spPr bwMode="auto">
              <a:xfrm>
                <a:off x="2116" y="23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1" name="Rectangle 1190"/>
              <p:cNvSpPr>
                <a:spLocks noChangeArrowheads="1"/>
              </p:cNvSpPr>
              <p:nvPr/>
            </p:nvSpPr>
            <p:spPr bwMode="auto">
              <a:xfrm>
                <a:off x="2186" y="2331"/>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2" name="Rectangle 1191"/>
              <p:cNvSpPr>
                <a:spLocks noChangeArrowheads="1"/>
              </p:cNvSpPr>
              <p:nvPr/>
            </p:nvSpPr>
            <p:spPr bwMode="auto">
              <a:xfrm>
                <a:off x="2239"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3" name="Line 1192"/>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4" name="Line 1193"/>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5" name="Rectangle 1194"/>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6" name="Line 1195"/>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7" name="Line 1196"/>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98" name="Rectangle 1197"/>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9" name="Rectangle 1198"/>
              <p:cNvSpPr>
                <a:spLocks noChangeArrowheads="1"/>
              </p:cNvSpPr>
              <p:nvPr/>
            </p:nvSpPr>
            <p:spPr bwMode="auto">
              <a:xfrm>
                <a:off x="1914" y="245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0" name="Rectangle 1199"/>
              <p:cNvSpPr>
                <a:spLocks noChangeArrowheads="1"/>
              </p:cNvSpPr>
              <p:nvPr/>
            </p:nvSpPr>
            <p:spPr bwMode="auto">
              <a:xfrm>
                <a:off x="2019" y="2393"/>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1" name="Rectangle 1200"/>
              <p:cNvSpPr>
                <a:spLocks noChangeArrowheads="1"/>
              </p:cNvSpPr>
              <p:nvPr/>
            </p:nvSpPr>
            <p:spPr bwMode="auto">
              <a:xfrm>
                <a:off x="2116" y="235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2" name="Rectangle 1201"/>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3" name="Rectangle 1202"/>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4" name="Rectangle 1203"/>
              <p:cNvSpPr>
                <a:spLocks noChangeArrowheads="1"/>
              </p:cNvSpPr>
              <p:nvPr/>
            </p:nvSpPr>
            <p:spPr bwMode="auto">
              <a:xfrm>
                <a:off x="1984" y="241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5" name="Rectangle 1204"/>
              <p:cNvSpPr>
                <a:spLocks noChangeArrowheads="1"/>
              </p:cNvSpPr>
              <p:nvPr/>
            </p:nvSpPr>
            <p:spPr bwMode="auto">
              <a:xfrm>
                <a:off x="2081" y="236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6" name="Rectangle 1205"/>
              <p:cNvSpPr>
                <a:spLocks noChangeArrowheads="1"/>
              </p:cNvSpPr>
              <p:nvPr/>
            </p:nvSpPr>
            <p:spPr bwMode="auto">
              <a:xfrm>
                <a:off x="2151" y="234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7" name="Rectangle 1206"/>
              <p:cNvSpPr>
                <a:spLocks noChangeArrowheads="1"/>
              </p:cNvSpPr>
              <p:nvPr/>
            </p:nvSpPr>
            <p:spPr bwMode="auto">
              <a:xfrm>
                <a:off x="2221" y="232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8" name="Rectangle 1207"/>
              <p:cNvSpPr>
                <a:spLocks noChangeArrowheads="1"/>
              </p:cNvSpPr>
              <p:nvPr/>
            </p:nvSpPr>
            <p:spPr bwMode="auto">
              <a:xfrm>
                <a:off x="2265"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9" name="Rectangle 1208"/>
              <p:cNvSpPr>
                <a:spLocks noChangeArrowheads="1"/>
              </p:cNvSpPr>
              <p:nvPr/>
            </p:nvSpPr>
            <p:spPr bwMode="auto">
              <a:xfrm>
                <a:off x="2309"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0" name="Rectangle 1209"/>
              <p:cNvSpPr>
                <a:spLocks noChangeArrowheads="1"/>
              </p:cNvSpPr>
              <p:nvPr/>
            </p:nvSpPr>
            <p:spPr bwMode="auto">
              <a:xfrm>
                <a:off x="2335" y="229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1" name="Rectangle 1210"/>
              <p:cNvSpPr>
                <a:spLocks noChangeArrowheads="1"/>
              </p:cNvSpPr>
              <p:nvPr/>
            </p:nvSpPr>
            <p:spPr bwMode="auto">
              <a:xfrm>
                <a:off x="2362"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grpSp>
        <p:grpSp>
          <p:nvGrpSpPr>
            <p:cNvPr id="13" name="Group 1211"/>
            <p:cNvGrpSpPr>
              <a:grpSpLocks/>
            </p:cNvGrpSpPr>
            <p:nvPr/>
          </p:nvGrpSpPr>
          <p:grpSpPr bwMode="auto">
            <a:xfrm>
              <a:off x="716" y="1270"/>
              <a:ext cx="1485" cy="1615"/>
              <a:chOff x="947" y="1436"/>
              <a:chExt cx="1485" cy="1615"/>
            </a:xfrm>
          </p:grpSpPr>
          <p:sp>
            <p:nvSpPr>
              <p:cNvPr id="112" name="Rectangle 1212"/>
              <p:cNvSpPr>
                <a:spLocks noChangeArrowheads="1"/>
              </p:cNvSpPr>
              <p:nvPr/>
            </p:nvSpPr>
            <p:spPr bwMode="auto">
              <a:xfrm>
                <a:off x="2388"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3" name="Rectangle 1213"/>
              <p:cNvSpPr>
                <a:spLocks noChangeArrowheads="1"/>
              </p:cNvSpPr>
              <p:nvPr/>
            </p:nvSpPr>
            <p:spPr bwMode="auto">
              <a:xfrm>
                <a:off x="2397" y="228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4" name="Rectangle 1214"/>
              <p:cNvSpPr>
                <a:spLocks noChangeArrowheads="1"/>
              </p:cNvSpPr>
              <p:nvPr/>
            </p:nvSpPr>
            <p:spPr bwMode="auto">
              <a:xfrm>
                <a:off x="2414" y="227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5" name="Line 1215"/>
              <p:cNvSpPr>
                <a:spLocks noChangeShapeType="1"/>
              </p:cNvSpPr>
              <p:nvPr/>
            </p:nvSpPr>
            <p:spPr bwMode="auto">
              <a:xfrm>
                <a:off x="2414" y="14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6" name="Line 1216"/>
              <p:cNvSpPr>
                <a:spLocks noChangeShapeType="1"/>
              </p:cNvSpPr>
              <p:nvPr/>
            </p:nvSpPr>
            <p:spPr bwMode="auto">
              <a:xfrm>
                <a:off x="2423" y="143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7" name="Rectangle 1217"/>
              <p:cNvSpPr>
                <a:spLocks noChangeArrowheads="1"/>
              </p:cNvSpPr>
              <p:nvPr/>
            </p:nvSpPr>
            <p:spPr bwMode="auto">
              <a:xfrm>
                <a:off x="2133" y="234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18" name="Line 1218"/>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19" name="Line 1219"/>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0" name="Line 1220"/>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1" name="Line 1221"/>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2" name="Rectangle 1222"/>
              <p:cNvSpPr>
                <a:spLocks noChangeArrowheads="1"/>
              </p:cNvSpPr>
              <p:nvPr/>
            </p:nvSpPr>
            <p:spPr bwMode="auto">
              <a:xfrm>
                <a:off x="1193" y="296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3" name="Rectangle 1223"/>
              <p:cNvSpPr>
                <a:spLocks noChangeArrowheads="1"/>
              </p:cNvSpPr>
              <p:nvPr/>
            </p:nvSpPr>
            <p:spPr bwMode="auto">
              <a:xfrm>
                <a:off x="1448" y="281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4" name="Rectangle 1224"/>
              <p:cNvSpPr>
                <a:spLocks noChangeArrowheads="1"/>
              </p:cNvSpPr>
              <p:nvPr/>
            </p:nvSpPr>
            <p:spPr bwMode="auto">
              <a:xfrm>
                <a:off x="1650" y="264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25" name="Line 1225"/>
              <p:cNvSpPr>
                <a:spLocks noChangeShapeType="1"/>
              </p:cNvSpPr>
              <p:nvPr/>
            </p:nvSpPr>
            <p:spPr bwMode="auto">
              <a:xfrm>
                <a:off x="1808" y="16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6" name="Line 1226"/>
              <p:cNvSpPr>
                <a:spLocks noChangeShapeType="1"/>
              </p:cNvSpPr>
              <p:nvPr/>
            </p:nvSpPr>
            <p:spPr bwMode="auto">
              <a:xfrm>
                <a:off x="1817" y="167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7" name="Line 1227"/>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8" name="Line 1228"/>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29" name="Rectangle 1229"/>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0" name="Line 1230"/>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1" name="Line 1231"/>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2" name="Line 1232"/>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3" name="Line 1233"/>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4" name="Line 1234"/>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5" name="Line 1235"/>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6" name="Rectangle 1236"/>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37" name="Line 1237"/>
              <p:cNvSpPr>
                <a:spLocks noChangeShapeType="1"/>
              </p:cNvSpPr>
              <p:nvPr/>
            </p:nvSpPr>
            <p:spPr bwMode="auto">
              <a:xfrm>
                <a:off x="1729" y="174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8" name="Line 1238"/>
              <p:cNvSpPr>
                <a:spLocks noChangeShapeType="1"/>
              </p:cNvSpPr>
              <p:nvPr/>
            </p:nvSpPr>
            <p:spPr bwMode="auto">
              <a:xfrm>
                <a:off x="1738" y="173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39" name="Line 1239"/>
              <p:cNvSpPr>
                <a:spLocks noChangeShapeType="1"/>
              </p:cNvSpPr>
              <p:nvPr/>
            </p:nvSpPr>
            <p:spPr bwMode="auto">
              <a:xfrm>
                <a:off x="1571" y="187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0" name="Line 1240"/>
              <p:cNvSpPr>
                <a:spLocks noChangeShapeType="1"/>
              </p:cNvSpPr>
              <p:nvPr/>
            </p:nvSpPr>
            <p:spPr bwMode="auto">
              <a:xfrm>
                <a:off x="1580" y="186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1" name="Rectangle 1241"/>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2" name="Rectangle 1242"/>
              <p:cNvSpPr>
                <a:spLocks noChangeArrowheads="1"/>
              </p:cNvSpPr>
              <p:nvPr/>
            </p:nvSpPr>
            <p:spPr bwMode="auto">
              <a:xfrm>
                <a:off x="1887" y="24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43" name="Line 1243"/>
              <p:cNvSpPr>
                <a:spLocks noChangeShapeType="1"/>
              </p:cNvSpPr>
              <p:nvPr/>
            </p:nvSpPr>
            <p:spPr bwMode="auto">
              <a:xfrm>
                <a:off x="1993" y="156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4" name="Line 1244"/>
              <p:cNvSpPr>
                <a:spLocks noChangeShapeType="1"/>
              </p:cNvSpPr>
              <p:nvPr/>
            </p:nvSpPr>
            <p:spPr bwMode="auto">
              <a:xfrm>
                <a:off x="2002" y="155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5" name="Line 1245"/>
              <p:cNvSpPr>
                <a:spLocks noChangeShapeType="1"/>
              </p:cNvSpPr>
              <p:nvPr/>
            </p:nvSpPr>
            <p:spPr bwMode="auto">
              <a:xfrm>
                <a:off x="1782" y="170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6" name="Line 1246"/>
              <p:cNvSpPr>
                <a:spLocks noChangeShapeType="1"/>
              </p:cNvSpPr>
              <p:nvPr/>
            </p:nvSpPr>
            <p:spPr bwMode="auto">
              <a:xfrm>
                <a:off x="1791" y="169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7" name="Line 1247"/>
              <p:cNvSpPr>
                <a:spLocks noChangeShapeType="1"/>
              </p:cNvSpPr>
              <p:nvPr/>
            </p:nvSpPr>
            <p:spPr bwMode="auto">
              <a:xfrm>
                <a:off x="1615" y="184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8" name="Line 1248"/>
              <p:cNvSpPr>
                <a:spLocks noChangeShapeType="1"/>
              </p:cNvSpPr>
              <p:nvPr/>
            </p:nvSpPr>
            <p:spPr bwMode="auto">
              <a:xfrm>
                <a:off x="1624" y="183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49" name="Line 1249"/>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0" name="Line 1250"/>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1" name="Line 1251"/>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2" name="Line 1252"/>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3" name="Line 1253"/>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4" name="Line 1254"/>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5" name="Line 1255"/>
              <p:cNvSpPr>
                <a:spLocks noChangeShapeType="1"/>
              </p:cNvSpPr>
              <p:nvPr/>
            </p:nvSpPr>
            <p:spPr bwMode="auto">
              <a:xfrm>
                <a:off x="1255"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6" name="Line 1256"/>
              <p:cNvSpPr>
                <a:spLocks noChangeShapeType="1"/>
              </p:cNvSpPr>
              <p:nvPr/>
            </p:nvSpPr>
            <p:spPr bwMode="auto">
              <a:xfrm>
                <a:off x="1264"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7" name="Line 1257"/>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8" name="Line 1258"/>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9" name="Rectangle 1259"/>
              <p:cNvSpPr>
                <a:spLocks noChangeArrowheads="1"/>
              </p:cNvSpPr>
              <p:nvPr/>
            </p:nvSpPr>
            <p:spPr bwMode="auto">
              <a:xfrm>
                <a:off x="1149" y="298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0" name="Rectangle 1260"/>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1" name="Rectangle 1261"/>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2" name="Line 1262"/>
              <p:cNvSpPr>
                <a:spLocks noChangeShapeType="1"/>
              </p:cNvSpPr>
              <p:nvPr/>
            </p:nvSpPr>
            <p:spPr bwMode="auto">
              <a:xfrm>
                <a:off x="1264" y="209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3" name="Line 1263"/>
              <p:cNvSpPr>
                <a:spLocks noChangeShapeType="1"/>
              </p:cNvSpPr>
              <p:nvPr/>
            </p:nvSpPr>
            <p:spPr bwMode="auto">
              <a:xfrm>
                <a:off x="1272" y="208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4" name="Line 1264"/>
              <p:cNvSpPr>
                <a:spLocks noChangeShapeType="1"/>
              </p:cNvSpPr>
              <p:nvPr/>
            </p:nvSpPr>
            <p:spPr bwMode="auto">
              <a:xfrm>
                <a:off x="1193" y="212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5" name="Line 1265"/>
              <p:cNvSpPr>
                <a:spLocks noChangeShapeType="1"/>
              </p:cNvSpPr>
              <p:nvPr/>
            </p:nvSpPr>
            <p:spPr bwMode="auto">
              <a:xfrm>
                <a:off x="1202" y="211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6" name="Line 1266"/>
              <p:cNvSpPr>
                <a:spLocks noChangeShapeType="1"/>
              </p:cNvSpPr>
              <p:nvPr/>
            </p:nvSpPr>
            <p:spPr bwMode="auto">
              <a:xfrm>
                <a:off x="1149"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7" name="Line 1267"/>
              <p:cNvSpPr>
                <a:spLocks noChangeShapeType="1"/>
              </p:cNvSpPr>
              <p:nvPr/>
            </p:nvSpPr>
            <p:spPr bwMode="auto">
              <a:xfrm>
                <a:off x="1158"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8" name="Line 1268"/>
              <p:cNvSpPr>
                <a:spLocks noChangeShapeType="1"/>
              </p:cNvSpPr>
              <p:nvPr/>
            </p:nvSpPr>
            <p:spPr bwMode="auto">
              <a:xfrm>
                <a:off x="1106"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69" name="Line 1269"/>
              <p:cNvSpPr>
                <a:spLocks noChangeShapeType="1"/>
              </p:cNvSpPr>
              <p:nvPr/>
            </p:nvSpPr>
            <p:spPr bwMode="auto">
              <a:xfrm>
                <a:off x="1114"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0" name="Line 1270"/>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1" name="Line 1271"/>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2" name="Line 1272"/>
              <p:cNvSpPr>
                <a:spLocks noChangeShapeType="1"/>
              </p:cNvSpPr>
              <p:nvPr/>
            </p:nvSpPr>
            <p:spPr bwMode="auto">
              <a:xfrm>
                <a:off x="1044" y="217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3" name="Line 1273"/>
              <p:cNvSpPr>
                <a:spLocks noChangeShapeType="1"/>
              </p:cNvSpPr>
              <p:nvPr/>
            </p:nvSpPr>
            <p:spPr bwMode="auto">
              <a:xfrm>
                <a:off x="1053" y="216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4" name="Line 1274"/>
              <p:cNvSpPr>
                <a:spLocks noChangeShapeType="1"/>
              </p:cNvSpPr>
              <p:nvPr/>
            </p:nvSpPr>
            <p:spPr bwMode="auto">
              <a:xfrm>
                <a:off x="1027" y="218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5" name="Line 1275"/>
              <p:cNvSpPr>
                <a:spLocks noChangeShapeType="1"/>
              </p:cNvSpPr>
              <p:nvPr/>
            </p:nvSpPr>
            <p:spPr bwMode="auto">
              <a:xfrm>
                <a:off x="1035"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6" name="Line 1276"/>
              <p:cNvSpPr>
                <a:spLocks noChangeShapeType="1"/>
              </p:cNvSpPr>
              <p:nvPr/>
            </p:nvSpPr>
            <p:spPr bwMode="auto">
              <a:xfrm>
                <a:off x="1009" y="218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7" name="Line 1277"/>
              <p:cNvSpPr>
                <a:spLocks noChangeShapeType="1"/>
              </p:cNvSpPr>
              <p:nvPr/>
            </p:nvSpPr>
            <p:spPr bwMode="auto">
              <a:xfrm>
                <a:off x="1018" y="217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8" name="Line 1278"/>
              <p:cNvSpPr>
                <a:spLocks noChangeShapeType="1"/>
              </p:cNvSpPr>
              <p:nvPr/>
            </p:nvSpPr>
            <p:spPr bwMode="auto">
              <a:xfrm>
                <a:off x="991"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79" name="Line 1279"/>
              <p:cNvSpPr>
                <a:spLocks noChangeShapeType="1"/>
              </p:cNvSpPr>
              <p:nvPr/>
            </p:nvSpPr>
            <p:spPr bwMode="auto">
              <a:xfrm>
                <a:off x="1000"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0" name="Line 1280"/>
              <p:cNvSpPr>
                <a:spLocks noChangeShapeType="1"/>
              </p:cNvSpPr>
              <p:nvPr/>
            </p:nvSpPr>
            <p:spPr bwMode="auto">
              <a:xfrm>
                <a:off x="983"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1" name="Line 1281"/>
              <p:cNvSpPr>
                <a:spLocks noChangeShapeType="1"/>
              </p:cNvSpPr>
              <p:nvPr/>
            </p:nvSpPr>
            <p:spPr bwMode="auto">
              <a:xfrm>
                <a:off x="991"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2" name="Line 1282"/>
              <p:cNvSpPr>
                <a:spLocks noChangeShapeType="1"/>
              </p:cNvSpPr>
              <p:nvPr/>
            </p:nvSpPr>
            <p:spPr bwMode="auto">
              <a:xfrm>
                <a:off x="974" y="2191"/>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3" name="Line 1283"/>
              <p:cNvSpPr>
                <a:spLocks noChangeShapeType="1"/>
              </p:cNvSpPr>
              <p:nvPr/>
            </p:nvSpPr>
            <p:spPr bwMode="auto">
              <a:xfrm>
                <a:off x="983"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4" name="Line 1284"/>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5" name="Line 1285"/>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6" name="Line 1286"/>
              <p:cNvSpPr>
                <a:spLocks noChangeShapeType="1"/>
              </p:cNvSpPr>
              <p:nvPr/>
            </p:nvSpPr>
            <p:spPr bwMode="auto">
              <a:xfrm>
                <a:off x="965"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7" name="Line 1287"/>
              <p:cNvSpPr>
                <a:spLocks noChangeShapeType="1"/>
              </p:cNvSpPr>
              <p:nvPr/>
            </p:nvSpPr>
            <p:spPr bwMode="auto">
              <a:xfrm>
                <a:off x="974"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8" name="Line 1288"/>
              <p:cNvSpPr>
                <a:spLocks noChangeShapeType="1"/>
              </p:cNvSpPr>
              <p:nvPr/>
            </p:nvSpPr>
            <p:spPr bwMode="auto">
              <a:xfrm>
                <a:off x="956" y="2191"/>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89" name="Line 1289"/>
              <p:cNvSpPr>
                <a:spLocks noChangeShapeType="1"/>
              </p:cNvSpPr>
              <p:nvPr/>
            </p:nvSpPr>
            <p:spPr bwMode="auto">
              <a:xfrm>
                <a:off x="965" y="2182"/>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0" name="Line 1290"/>
              <p:cNvSpPr>
                <a:spLocks noChangeShapeType="1"/>
              </p:cNvSpPr>
              <p:nvPr/>
            </p:nvSpPr>
            <p:spPr bwMode="auto">
              <a:xfrm>
                <a:off x="956"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1" name="Line 1291"/>
              <p:cNvSpPr>
                <a:spLocks noChangeShapeType="1"/>
              </p:cNvSpPr>
              <p:nvPr/>
            </p:nvSpPr>
            <p:spPr bwMode="auto">
              <a:xfrm>
                <a:off x="965"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2" name="Line 1292"/>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3" name="Line 1293"/>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4" name="Line 1294"/>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5" name="Line 1295"/>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6" name="Line 1296"/>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7" name="Line 1297"/>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8" name="Line 1298"/>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99" name="Line 1299"/>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0" name="Line 1300"/>
              <p:cNvSpPr>
                <a:spLocks noChangeShapeType="1"/>
              </p:cNvSpPr>
              <p:nvPr/>
            </p:nvSpPr>
            <p:spPr bwMode="auto">
              <a:xfrm>
                <a:off x="947" y="220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1" name="Line 1301"/>
              <p:cNvSpPr>
                <a:spLocks noChangeShapeType="1"/>
              </p:cNvSpPr>
              <p:nvPr/>
            </p:nvSpPr>
            <p:spPr bwMode="auto">
              <a:xfrm>
                <a:off x="956" y="219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2" name="Rectangle 1302"/>
              <p:cNvSpPr>
                <a:spLocks noChangeArrowheads="1"/>
              </p:cNvSpPr>
              <p:nvPr/>
            </p:nvSpPr>
            <p:spPr bwMode="auto">
              <a:xfrm>
                <a:off x="956" y="303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03" name="Rectangle 1303"/>
              <p:cNvSpPr>
                <a:spLocks noChangeArrowheads="1"/>
              </p:cNvSpPr>
              <p:nvPr/>
            </p:nvSpPr>
            <p:spPr bwMode="auto">
              <a:xfrm>
                <a:off x="1255" y="293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04" name="Line 1304"/>
              <p:cNvSpPr>
                <a:spLocks noChangeShapeType="1"/>
              </p:cNvSpPr>
              <p:nvPr/>
            </p:nvSpPr>
            <p:spPr bwMode="auto">
              <a:xfrm>
                <a:off x="1492" y="194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5" name="Line 1305"/>
              <p:cNvSpPr>
                <a:spLocks noChangeShapeType="1"/>
              </p:cNvSpPr>
              <p:nvPr/>
            </p:nvSpPr>
            <p:spPr bwMode="auto">
              <a:xfrm>
                <a:off x="1501" y="193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6" name="Line 1306"/>
              <p:cNvSpPr>
                <a:spLocks noChangeShapeType="1"/>
              </p:cNvSpPr>
              <p:nvPr/>
            </p:nvSpPr>
            <p:spPr bwMode="auto">
              <a:xfrm>
                <a:off x="1378" y="202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7" name="Line 1307"/>
              <p:cNvSpPr>
                <a:spLocks noChangeShapeType="1"/>
              </p:cNvSpPr>
              <p:nvPr/>
            </p:nvSpPr>
            <p:spPr bwMode="auto">
              <a:xfrm>
                <a:off x="1387" y="201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8" name="Line 1308"/>
              <p:cNvSpPr>
                <a:spLocks noChangeShapeType="1"/>
              </p:cNvSpPr>
              <p:nvPr/>
            </p:nvSpPr>
            <p:spPr bwMode="auto">
              <a:xfrm>
                <a:off x="1290" y="207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09" name="Line 1309"/>
              <p:cNvSpPr>
                <a:spLocks noChangeShapeType="1"/>
              </p:cNvSpPr>
              <p:nvPr/>
            </p:nvSpPr>
            <p:spPr bwMode="auto">
              <a:xfrm>
                <a:off x="1299" y="20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0" name="Line 1310"/>
              <p:cNvSpPr>
                <a:spLocks noChangeShapeType="1"/>
              </p:cNvSpPr>
              <p:nvPr/>
            </p:nvSpPr>
            <p:spPr bwMode="auto">
              <a:xfrm>
                <a:off x="1220" y="211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1" name="Line 1311"/>
              <p:cNvSpPr>
                <a:spLocks noChangeShapeType="1"/>
              </p:cNvSpPr>
              <p:nvPr/>
            </p:nvSpPr>
            <p:spPr bwMode="auto">
              <a:xfrm>
                <a:off x="1229" y="210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2" name="Line 1312"/>
              <p:cNvSpPr>
                <a:spLocks noChangeShapeType="1"/>
              </p:cNvSpPr>
              <p:nvPr/>
            </p:nvSpPr>
            <p:spPr bwMode="auto">
              <a:xfrm>
                <a:off x="1167" y="213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3" name="Line 1313"/>
              <p:cNvSpPr>
                <a:spLocks noChangeShapeType="1"/>
              </p:cNvSpPr>
              <p:nvPr/>
            </p:nvSpPr>
            <p:spPr bwMode="auto">
              <a:xfrm>
                <a:off x="1176" y="21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4" name="Line 1314"/>
              <p:cNvSpPr>
                <a:spLocks noChangeShapeType="1"/>
              </p:cNvSpPr>
              <p:nvPr/>
            </p:nvSpPr>
            <p:spPr bwMode="auto">
              <a:xfrm>
                <a:off x="1668" y="179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5" name="Line 1315"/>
              <p:cNvSpPr>
                <a:spLocks noChangeShapeType="1"/>
              </p:cNvSpPr>
              <p:nvPr/>
            </p:nvSpPr>
            <p:spPr bwMode="auto">
              <a:xfrm>
                <a:off x="1677" y="1787"/>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6" name="Rectangle 1316"/>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17" name="Line 1317"/>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8" name="Line 1318"/>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19" name="Line 1319"/>
              <p:cNvSpPr>
                <a:spLocks noChangeShapeType="1"/>
              </p:cNvSpPr>
              <p:nvPr/>
            </p:nvSpPr>
            <p:spPr bwMode="auto">
              <a:xfrm>
                <a:off x="1764" y="1717"/>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0" name="Line 1320"/>
              <p:cNvSpPr>
                <a:spLocks noChangeShapeType="1"/>
              </p:cNvSpPr>
              <p:nvPr/>
            </p:nvSpPr>
            <p:spPr bwMode="auto">
              <a:xfrm>
                <a:off x="1773" y="170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1" name="Rectangle 1321"/>
              <p:cNvSpPr>
                <a:spLocks noChangeArrowheads="1"/>
              </p:cNvSpPr>
              <p:nvPr/>
            </p:nvSpPr>
            <p:spPr bwMode="auto">
              <a:xfrm>
                <a:off x="1606" y="268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22" name="Line 1322"/>
              <p:cNvSpPr>
                <a:spLocks noChangeShapeType="1"/>
              </p:cNvSpPr>
              <p:nvPr/>
            </p:nvSpPr>
            <p:spPr bwMode="auto">
              <a:xfrm>
                <a:off x="1773" y="170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3" name="Line 1323"/>
              <p:cNvSpPr>
                <a:spLocks noChangeShapeType="1"/>
              </p:cNvSpPr>
              <p:nvPr/>
            </p:nvSpPr>
            <p:spPr bwMode="auto">
              <a:xfrm>
                <a:off x="1782" y="169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4" name="Line 1324"/>
              <p:cNvSpPr>
                <a:spLocks noChangeShapeType="1"/>
              </p:cNvSpPr>
              <p:nvPr/>
            </p:nvSpPr>
            <p:spPr bwMode="auto">
              <a:xfrm>
                <a:off x="1606" y="1848"/>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5" name="Line 1325"/>
              <p:cNvSpPr>
                <a:spLocks noChangeShapeType="1"/>
              </p:cNvSpPr>
              <p:nvPr/>
            </p:nvSpPr>
            <p:spPr bwMode="auto">
              <a:xfrm>
                <a:off x="1615" y="1840"/>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6" name="Line 1326"/>
              <p:cNvSpPr>
                <a:spLocks noChangeShapeType="1"/>
              </p:cNvSpPr>
              <p:nvPr/>
            </p:nvSpPr>
            <p:spPr bwMode="auto">
              <a:xfrm>
                <a:off x="1475" y="195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7" name="Line 1327"/>
              <p:cNvSpPr>
                <a:spLocks noChangeShapeType="1"/>
              </p:cNvSpPr>
              <p:nvPr/>
            </p:nvSpPr>
            <p:spPr bwMode="auto">
              <a:xfrm>
                <a:off x="1483" y="1945"/>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8" name="Line 1328"/>
              <p:cNvSpPr>
                <a:spLocks noChangeShapeType="1"/>
              </p:cNvSpPr>
              <p:nvPr/>
            </p:nvSpPr>
            <p:spPr bwMode="auto">
              <a:xfrm>
                <a:off x="1369" y="203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29" name="Line 1329"/>
              <p:cNvSpPr>
                <a:spLocks noChangeShapeType="1"/>
              </p:cNvSpPr>
              <p:nvPr/>
            </p:nvSpPr>
            <p:spPr bwMode="auto">
              <a:xfrm>
                <a:off x="1378" y="202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0" name="Line 1330"/>
              <p:cNvSpPr>
                <a:spLocks noChangeShapeType="1"/>
              </p:cNvSpPr>
              <p:nvPr/>
            </p:nvSpPr>
            <p:spPr bwMode="auto">
              <a:xfrm>
                <a:off x="1281" y="208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1" name="Line 1331"/>
              <p:cNvSpPr>
                <a:spLocks noChangeShapeType="1"/>
              </p:cNvSpPr>
              <p:nvPr/>
            </p:nvSpPr>
            <p:spPr bwMode="auto">
              <a:xfrm>
                <a:off x="1290" y="207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2" name="Line 1332"/>
              <p:cNvSpPr>
                <a:spLocks noChangeShapeType="1"/>
              </p:cNvSpPr>
              <p:nvPr/>
            </p:nvSpPr>
            <p:spPr bwMode="auto">
              <a:xfrm>
                <a:off x="1211" y="211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3" name="Line 1333"/>
              <p:cNvSpPr>
                <a:spLocks noChangeShapeType="1"/>
              </p:cNvSpPr>
              <p:nvPr/>
            </p:nvSpPr>
            <p:spPr bwMode="auto">
              <a:xfrm>
                <a:off x="1220" y="2103"/>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4" name="Rectangle 1334"/>
              <p:cNvSpPr>
                <a:spLocks noChangeArrowheads="1"/>
              </p:cNvSpPr>
              <p:nvPr/>
            </p:nvSpPr>
            <p:spPr bwMode="auto">
              <a:xfrm>
                <a:off x="1167" y="297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35" name="Line 1335"/>
              <p:cNvSpPr>
                <a:spLocks noChangeShapeType="1"/>
              </p:cNvSpPr>
              <p:nvPr/>
            </p:nvSpPr>
            <p:spPr bwMode="auto">
              <a:xfrm>
                <a:off x="1422" y="199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6" name="Line 1336"/>
              <p:cNvSpPr>
                <a:spLocks noChangeShapeType="1"/>
              </p:cNvSpPr>
              <p:nvPr/>
            </p:nvSpPr>
            <p:spPr bwMode="auto">
              <a:xfrm>
                <a:off x="1431" y="1989"/>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7" name="Line 1337"/>
              <p:cNvSpPr>
                <a:spLocks noChangeShapeType="1"/>
              </p:cNvSpPr>
              <p:nvPr/>
            </p:nvSpPr>
            <p:spPr bwMode="auto">
              <a:xfrm>
                <a:off x="1325" y="20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8" name="Line 1338"/>
              <p:cNvSpPr>
                <a:spLocks noChangeShapeType="1"/>
              </p:cNvSpPr>
              <p:nvPr/>
            </p:nvSpPr>
            <p:spPr bwMode="auto">
              <a:xfrm>
                <a:off x="1334" y="20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39" name="Line 1339"/>
              <p:cNvSpPr>
                <a:spLocks noChangeShapeType="1"/>
              </p:cNvSpPr>
              <p:nvPr/>
            </p:nvSpPr>
            <p:spPr bwMode="auto">
              <a:xfrm>
                <a:off x="1246" y="210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0" name="Line 1340"/>
              <p:cNvSpPr>
                <a:spLocks noChangeShapeType="1"/>
              </p:cNvSpPr>
              <p:nvPr/>
            </p:nvSpPr>
            <p:spPr bwMode="auto">
              <a:xfrm>
                <a:off x="1255" y="209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1" name="Line 1341"/>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2" name="Line 1342"/>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3" name="Line 1343"/>
              <p:cNvSpPr>
                <a:spLocks noChangeShapeType="1"/>
              </p:cNvSpPr>
              <p:nvPr/>
            </p:nvSpPr>
            <p:spPr bwMode="auto">
              <a:xfrm>
                <a:off x="1132"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4" name="Line 1344"/>
              <p:cNvSpPr>
                <a:spLocks noChangeShapeType="1"/>
              </p:cNvSpPr>
              <p:nvPr/>
            </p:nvSpPr>
            <p:spPr bwMode="auto">
              <a:xfrm>
                <a:off x="1141"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5" name="Line 1345"/>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6" name="Line 1346"/>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7" name="Line 1347"/>
              <p:cNvSpPr>
                <a:spLocks noChangeShapeType="1"/>
              </p:cNvSpPr>
              <p:nvPr/>
            </p:nvSpPr>
            <p:spPr bwMode="auto">
              <a:xfrm>
                <a:off x="1062" y="2164"/>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8" name="Line 1348"/>
              <p:cNvSpPr>
                <a:spLocks noChangeShapeType="1"/>
              </p:cNvSpPr>
              <p:nvPr/>
            </p:nvSpPr>
            <p:spPr bwMode="auto">
              <a:xfrm>
                <a:off x="1070"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49" name="Rectangle 1349"/>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0" name="Rectangle 1350"/>
              <p:cNvSpPr>
                <a:spLocks noChangeArrowheads="1"/>
              </p:cNvSpPr>
              <p:nvPr/>
            </p:nvSpPr>
            <p:spPr bwMode="auto">
              <a:xfrm>
                <a:off x="1738" y="257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1" name="Line 1351"/>
              <p:cNvSpPr>
                <a:spLocks noChangeShapeType="1"/>
              </p:cNvSpPr>
              <p:nvPr/>
            </p:nvSpPr>
            <p:spPr bwMode="auto">
              <a:xfrm>
                <a:off x="1879" y="1638"/>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2" name="Line 1352"/>
              <p:cNvSpPr>
                <a:spLocks noChangeShapeType="1"/>
              </p:cNvSpPr>
              <p:nvPr/>
            </p:nvSpPr>
            <p:spPr bwMode="auto">
              <a:xfrm>
                <a:off x="1887" y="1629"/>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3" name="Rectangle 1353"/>
              <p:cNvSpPr>
                <a:spLocks noChangeArrowheads="1"/>
              </p:cNvSpPr>
              <p:nvPr/>
            </p:nvSpPr>
            <p:spPr bwMode="auto">
              <a:xfrm>
                <a:off x="1694" y="2612"/>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4" name="Rectangle 1354"/>
              <p:cNvSpPr>
                <a:spLocks noChangeArrowheads="1"/>
              </p:cNvSpPr>
              <p:nvPr/>
            </p:nvSpPr>
            <p:spPr bwMode="auto">
              <a:xfrm>
                <a:off x="1852"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5" name="Rectangle 1355"/>
              <p:cNvSpPr>
                <a:spLocks noChangeArrowheads="1"/>
              </p:cNvSpPr>
              <p:nvPr/>
            </p:nvSpPr>
            <p:spPr bwMode="auto">
              <a:xfrm>
                <a:off x="1975" y="241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6" name="Line 1356"/>
              <p:cNvSpPr>
                <a:spLocks noChangeShapeType="1"/>
              </p:cNvSpPr>
              <p:nvPr/>
            </p:nvSpPr>
            <p:spPr bwMode="auto">
              <a:xfrm>
                <a:off x="2063" y="1532"/>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7" name="Line 1357"/>
              <p:cNvSpPr>
                <a:spLocks noChangeShapeType="1"/>
              </p:cNvSpPr>
              <p:nvPr/>
            </p:nvSpPr>
            <p:spPr bwMode="auto">
              <a:xfrm>
                <a:off x="2072" y="152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58" name="Rectangle 1358"/>
              <p:cNvSpPr>
                <a:spLocks noChangeArrowheads="1"/>
              </p:cNvSpPr>
              <p:nvPr/>
            </p:nvSpPr>
            <p:spPr bwMode="auto">
              <a:xfrm>
                <a:off x="1843" y="249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9" name="Rectangle 1359"/>
              <p:cNvSpPr>
                <a:spLocks noChangeArrowheads="1"/>
              </p:cNvSpPr>
              <p:nvPr/>
            </p:nvSpPr>
            <p:spPr bwMode="auto">
              <a:xfrm>
                <a:off x="1712" y="2603"/>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60" name="Line 1360"/>
              <p:cNvSpPr>
                <a:spLocks noChangeShapeType="1"/>
              </p:cNvSpPr>
              <p:nvPr/>
            </p:nvSpPr>
            <p:spPr bwMode="auto">
              <a:xfrm>
                <a:off x="1852" y="165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1" name="Line 1361"/>
              <p:cNvSpPr>
                <a:spLocks noChangeShapeType="1"/>
              </p:cNvSpPr>
              <p:nvPr/>
            </p:nvSpPr>
            <p:spPr bwMode="auto">
              <a:xfrm>
                <a:off x="1861" y="16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2" name="Line 1362"/>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3" name="Line 1363"/>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4" name="Line 1364"/>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5" name="Line 1365"/>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6" name="Line 1366"/>
              <p:cNvSpPr>
                <a:spLocks noChangeShapeType="1"/>
              </p:cNvSpPr>
              <p:nvPr/>
            </p:nvSpPr>
            <p:spPr bwMode="auto">
              <a:xfrm>
                <a:off x="1703" y="176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7" name="Line 1367"/>
              <p:cNvSpPr>
                <a:spLocks noChangeShapeType="1"/>
              </p:cNvSpPr>
              <p:nvPr/>
            </p:nvSpPr>
            <p:spPr bwMode="auto">
              <a:xfrm>
                <a:off x="1712" y="176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8" name="Line 1368"/>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69" name="Line 1369"/>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0" name="Line 1370"/>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1" name="Line 1371"/>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2" name="Line 1372"/>
              <p:cNvSpPr>
                <a:spLocks noChangeShapeType="1"/>
              </p:cNvSpPr>
              <p:nvPr/>
            </p:nvSpPr>
            <p:spPr bwMode="auto">
              <a:xfrm>
                <a:off x="1325" y="205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3" name="Line 1373"/>
              <p:cNvSpPr>
                <a:spLocks noChangeShapeType="1"/>
              </p:cNvSpPr>
              <p:nvPr/>
            </p:nvSpPr>
            <p:spPr bwMode="auto">
              <a:xfrm>
                <a:off x="1334" y="204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4" name="Rectangle 1374"/>
              <p:cNvSpPr>
                <a:spLocks noChangeArrowheads="1"/>
              </p:cNvSpPr>
              <p:nvPr/>
            </p:nvSpPr>
            <p:spPr bwMode="auto">
              <a:xfrm>
                <a:off x="1861" y="2489"/>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75" name="Line 1375"/>
              <p:cNvSpPr>
                <a:spLocks noChangeShapeType="1"/>
              </p:cNvSpPr>
              <p:nvPr/>
            </p:nvSpPr>
            <p:spPr bwMode="auto">
              <a:xfrm>
                <a:off x="1975"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6" name="Line 1376"/>
              <p:cNvSpPr>
                <a:spLocks noChangeShapeType="1"/>
              </p:cNvSpPr>
              <p:nvPr/>
            </p:nvSpPr>
            <p:spPr bwMode="auto">
              <a:xfrm>
                <a:off x="1984" y="156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7" name="Rectangle 1377"/>
              <p:cNvSpPr>
                <a:spLocks noChangeArrowheads="1"/>
              </p:cNvSpPr>
              <p:nvPr/>
            </p:nvSpPr>
            <p:spPr bwMode="auto">
              <a:xfrm>
                <a:off x="1773" y="255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78" name="Line 1378"/>
              <p:cNvSpPr>
                <a:spLocks noChangeShapeType="1"/>
              </p:cNvSpPr>
              <p:nvPr/>
            </p:nvSpPr>
            <p:spPr bwMode="auto">
              <a:xfrm>
                <a:off x="1905" y="1620"/>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79" name="Line 1379"/>
              <p:cNvSpPr>
                <a:spLocks noChangeShapeType="1"/>
              </p:cNvSpPr>
              <p:nvPr/>
            </p:nvSpPr>
            <p:spPr bwMode="auto">
              <a:xfrm>
                <a:off x="1914" y="1611"/>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0" name="Line 1380"/>
              <p:cNvSpPr>
                <a:spLocks noChangeShapeType="1"/>
              </p:cNvSpPr>
              <p:nvPr/>
            </p:nvSpPr>
            <p:spPr bwMode="auto">
              <a:xfrm>
                <a:off x="1545" y="189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1" name="Line 1381"/>
              <p:cNvSpPr>
                <a:spLocks noChangeShapeType="1"/>
              </p:cNvSpPr>
              <p:nvPr/>
            </p:nvSpPr>
            <p:spPr bwMode="auto">
              <a:xfrm>
                <a:off x="1554" y="1884"/>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2" name="Line 1382"/>
              <p:cNvSpPr>
                <a:spLocks noChangeShapeType="1"/>
              </p:cNvSpPr>
              <p:nvPr/>
            </p:nvSpPr>
            <p:spPr bwMode="auto">
              <a:xfrm>
                <a:off x="1422" y="198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3" name="Line 1383"/>
              <p:cNvSpPr>
                <a:spLocks noChangeShapeType="1"/>
              </p:cNvSpPr>
              <p:nvPr/>
            </p:nvSpPr>
            <p:spPr bwMode="auto">
              <a:xfrm>
                <a:off x="1431" y="198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4" name="Line 1384"/>
              <p:cNvSpPr>
                <a:spLocks noChangeShapeType="1"/>
              </p:cNvSpPr>
              <p:nvPr/>
            </p:nvSpPr>
            <p:spPr bwMode="auto">
              <a:xfrm>
                <a:off x="1185" y="2129"/>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5" name="Line 1385"/>
              <p:cNvSpPr>
                <a:spLocks noChangeShapeType="1"/>
              </p:cNvSpPr>
              <p:nvPr/>
            </p:nvSpPr>
            <p:spPr bwMode="auto">
              <a:xfrm>
                <a:off x="1193" y="2121"/>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6" name="Line 1386"/>
              <p:cNvSpPr>
                <a:spLocks noChangeShapeType="1"/>
              </p:cNvSpPr>
              <p:nvPr/>
            </p:nvSpPr>
            <p:spPr bwMode="auto">
              <a:xfrm>
                <a:off x="1141" y="2147"/>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7" name="Line 1387"/>
              <p:cNvSpPr>
                <a:spLocks noChangeShapeType="1"/>
              </p:cNvSpPr>
              <p:nvPr/>
            </p:nvSpPr>
            <p:spPr bwMode="auto">
              <a:xfrm>
                <a:off x="1149" y="2138"/>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8" name="Line 1388"/>
              <p:cNvSpPr>
                <a:spLocks noChangeShapeType="1"/>
              </p:cNvSpPr>
              <p:nvPr/>
            </p:nvSpPr>
            <p:spPr bwMode="auto">
              <a:xfrm>
                <a:off x="1097" y="215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9" name="Line 1389"/>
              <p:cNvSpPr>
                <a:spLocks noChangeShapeType="1"/>
              </p:cNvSpPr>
              <p:nvPr/>
            </p:nvSpPr>
            <p:spPr bwMode="auto">
              <a:xfrm>
                <a:off x="1106" y="2147"/>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0" name="Line 1390"/>
              <p:cNvSpPr>
                <a:spLocks noChangeShapeType="1"/>
              </p:cNvSpPr>
              <p:nvPr/>
            </p:nvSpPr>
            <p:spPr bwMode="auto">
              <a:xfrm>
                <a:off x="1070" y="216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1" name="Line 1391"/>
              <p:cNvSpPr>
                <a:spLocks noChangeShapeType="1"/>
              </p:cNvSpPr>
              <p:nvPr/>
            </p:nvSpPr>
            <p:spPr bwMode="auto">
              <a:xfrm>
                <a:off x="1079" y="2156"/>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2" name="Rectangle 1392"/>
              <p:cNvSpPr>
                <a:spLocks noChangeArrowheads="1"/>
              </p:cNvSpPr>
              <p:nvPr/>
            </p:nvSpPr>
            <p:spPr bwMode="auto">
              <a:xfrm>
                <a:off x="1053" y="3007"/>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93" name="Line 1393"/>
              <p:cNvSpPr>
                <a:spLocks noChangeShapeType="1"/>
              </p:cNvSpPr>
              <p:nvPr/>
            </p:nvSpPr>
            <p:spPr bwMode="auto">
              <a:xfrm>
                <a:off x="1325" y="2059"/>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4" name="Line 1394"/>
              <p:cNvSpPr>
                <a:spLocks noChangeShapeType="1"/>
              </p:cNvSpPr>
              <p:nvPr/>
            </p:nvSpPr>
            <p:spPr bwMode="auto">
              <a:xfrm>
                <a:off x="1334" y="2050"/>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5" name="Rectangle 1395"/>
              <p:cNvSpPr>
                <a:spLocks noChangeArrowheads="1"/>
              </p:cNvSpPr>
              <p:nvPr/>
            </p:nvSpPr>
            <p:spPr bwMode="auto">
              <a:xfrm>
                <a:off x="1554" y="272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96" name="Rectangle 1396"/>
              <p:cNvSpPr>
                <a:spLocks noChangeArrowheads="1"/>
              </p:cNvSpPr>
              <p:nvPr/>
            </p:nvSpPr>
            <p:spPr bwMode="auto">
              <a:xfrm>
                <a:off x="1808" y="2524"/>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97" name="Rectangle 1397"/>
              <p:cNvSpPr>
                <a:spLocks noChangeArrowheads="1"/>
              </p:cNvSpPr>
              <p:nvPr/>
            </p:nvSpPr>
            <p:spPr bwMode="auto">
              <a:xfrm>
                <a:off x="1940" y="2437"/>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98" name="Rectangle 1398"/>
              <p:cNvSpPr>
                <a:spLocks noChangeArrowheads="1"/>
              </p:cNvSpPr>
              <p:nvPr/>
            </p:nvSpPr>
            <p:spPr bwMode="auto">
              <a:xfrm>
                <a:off x="2045" y="2384"/>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99" name="Rectangle 1399"/>
              <p:cNvSpPr>
                <a:spLocks noChangeArrowheads="1"/>
              </p:cNvSpPr>
              <p:nvPr/>
            </p:nvSpPr>
            <p:spPr bwMode="auto">
              <a:xfrm>
                <a:off x="2125" y="2349"/>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0" name="Rectangle 1400"/>
              <p:cNvSpPr>
                <a:spLocks noChangeArrowheads="1"/>
              </p:cNvSpPr>
              <p:nvPr/>
            </p:nvSpPr>
            <p:spPr bwMode="auto">
              <a:xfrm>
                <a:off x="2195" y="233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1" name="Rectangle 1401"/>
              <p:cNvSpPr>
                <a:spLocks noChangeArrowheads="1"/>
              </p:cNvSpPr>
              <p:nvPr/>
            </p:nvSpPr>
            <p:spPr bwMode="auto">
              <a:xfrm>
                <a:off x="2248" y="2314"/>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2" name="Rectangle 1402"/>
              <p:cNvSpPr>
                <a:spLocks noChangeArrowheads="1"/>
              </p:cNvSpPr>
              <p:nvPr/>
            </p:nvSpPr>
            <p:spPr bwMode="auto">
              <a:xfrm>
                <a:off x="2291" y="230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3" name="Rectangle 1403"/>
              <p:cNvSpPr>
                <a:spLocks noChangeArrowheads="1"/>
              </p:cNvSpPr>
              <p:nvPr/>
            </p:nvSpPr>
            <p:spPr bwMode="auto">
              <a:xfrm>
                <a:off x="2327" y="2296"/>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4" name="Rectangle 1404"/>
              <p:cNvSpPr>
                <a:spLocks noChangeArrowheads="1"/>
              </p:cNvSpPr>
              <p:nvPr/>
            </p:nvSpPr>
            <p:spPr bwMode="auto">
              <a:xfrm>
                <a:off x="2353"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5" name="Rectangle 1405"/>
              <p:cNvSpPr>
                <a:spLocks noChangeArrowheads="1"/>
              </p:cNvSpPr>
              <p:nvPr/>
            </p:nvSpPr>
            <p:spPr bwMode="auto">
              <a:xfrm>
                <a:off x="2379" y="2287"/>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06" name="Line 1406"/>
              <p:cNvSpPr>
                <a:spLocks noChangeShapeType="1"/>
              </p:cNvSpPr>
              <p:nvPr/>
            </p:nvSpPr>
            <p:spPr bwMode="auto">
              <a:xfrm>
                <a:off x="2388" y="145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7" name="Line 1407"/>
              <p:cNvSpPr>
                <a:spLocks noChangeShapeType="1"/>
              </p:cNvSpPr>
              <p:nvPr/>
            </p:nvSpPr>
            <p:spPr bwMode="auto">
              <a:xfrm>
                <a:off x="2397" y="144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8" name="Line 1408"/>
              <p:cNvSpPr>
                <a:spLocks noChangeShapeType="1"/>
              </p:cNvSpPr>
              <p:nvPr/>
            </p:nvSpPr>
            <p:spPr bwMode="auto">
              <a:xfrm>
                <a:off x="2098" y="152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9" name="Line 1409"/>
              <p:cNvSpPr>
                <a:spLocks noChangeShapeType="1"/>
              </p:cNvSpPr>
              <p:nvPr/>
            </p:nvSpPr>
            <p:spPr bwMode="auto">
              <a:xfrm>
                <a:off x="2107" y="151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0" name="Rectangle 1410"/>
              <p:cNvSpPr>
                <a:spLocks noChangeArrowheads="1"/>
              </p:cNvSpPr>
              <p:nvPr/>
            </p:nvSpPr>
            <p:spPr bwMode="auto">
              <a:xfrm>
                <a:off x="1879" y="248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11" name="Line 1411"/>
              <p:cNvSpPr>
                <a:spLocks noChangeShapeType="1"/>
              </p:cNvSpPr>
              <p:nvPr/>
            </p:nvSpPr>
            <p:spPr bwMode="auto">
              <a:xfrm>
                <a:off x="1984" y="1576"/>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14" name="Line 1412"/>
            <p:cNvSpPr>
              <a:spLocks noChangeShapeType="1"/>
            </p:cNvSpPr>
            <p:nvPr/>
          </p:nvSpPr>
          <p:spPr bwMode="auto">
            <a:xfrm>
              <a:off x="1762" y="1402"/>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5" name="Rectangle 1413"/>
            <p:cNvSpPr>
              <a:spLocks noChangeArrowheads="1"/>
            </p:cNvSpPr>
            <p:nvPr/>
          </p:nvSpPr>
          <p:spPr bwMode="auto">
            <a:xfrm>
              <a:off x="1551" y="2376"/>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6" name="Rectangle 1414"/>
            <p:cNvSpPr>
              <a:spLocks noChangeArrowheads="1"/>
            </p:cNvSpPr>
            <p:nvPr/>
          </p:nvSpPr>
          <p:spPr bwMode="auto">
            <a:xfrm>
              <a:off x="1692" y="2279"/>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7" name="Rectangle 1415"/>
            <p:cNvSpPr>
              <a:spLocks noChangeArrowheads="1"/>
            </p:cNvSpPr>
            <p:nvPr/>
          </p:nvSpPr>
          <p:spPr bwMode="auto">
            <a:xfrm>
              <a:off x="1797" y="222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8" name="Rectangle 1416"/>
            <p:cNvSpPr>
              <a:spLocks noChangeArrowheads="1"/>
            </p:cNvSpPr>
            <p:nvPr/>
          </p:nvSpPr>
          <p:spPr bwMode="auto">
            <a:xfrm>
              <a:off x="1885" y="218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19" name="Rectangle 1417"/>
            <p:cNvSpPr>
              <a:spLocks noChangeArrowheads="1"/>
            </p:cNvSpPr>
            <p:nvPr/>
          </p:nvSpPr>
          <p:spPr bwMode="auto">
            <a:xfrm>
              <a:off x="1955" y="2165"/>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0" name="Rectangle 1418"/>
            <p:cNvSpPr>
              <a:spLocks noChangeArrowheads="1"/>
            </p:cNvSpPr>
            <p:nvPr/>
          </p:nvSpPr>
          <p:spPr bwMode="auto">
            <a:xfrm>
              <a:off x="2008" y="214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1" name="Rectangle 1419"/>
            <p:cNvSpPr>
              <a:spLocks noChangeArrowheads="1"/>
            </p:cNvSpPr>
            <p:nvPr/>
          </p:nvSpPr>
          <p:spPr bwMode="auto">
            <a:xfrm>
              <a:off x="2060" y="213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2" name="Rectangle 1420"/>
            <p:cNvSpPr>
              <a:spLocks noChangeArrowheads="1"/>
            </p:cNvSpPr>
            <p:nvPr/>
          </p:nvSpPr>
          <p:spPr bwMode="auto">
            <a:xfrm>
              <a:off x="2096" y="213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3" name="Rectangle 1421"/>
            <p:cNvSpPr>
              <a:spLocks noChangeArrowheads="1"/>
            </p:cNvSpPr>
            <p:nvPr/>
          </p:nvSpPr>
          <p:spPr bwMode="auto">
            <a:xfrm>
              <a:off x="2122" y="213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4" name="Rectangle 1422"/>
            <p:cNvSpPr>
              <a:spLocks noChangeArrowheads="1"/>
            </p:cNvSpPr>
            <p:nvPr/>
          </p:nvSpPr>
          <p:spPr bwMode="auto">
            <a:xfrm>
              <a:off x="2140" y="212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5" name="Rectangle 1423"/>
            <p:cNvSpPr>
              <a:spLocks noChangeArrowheads="1"/>
            </p:cNvSpPr>
            <p:nvPr/>
          </p:nvSpPr>
          <p:spPr bwMode="auto">
            <a:xfrm>
              <a:off x="2166" y="212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6" name="Rectangle 1424"/>
            <p:cNvSpPr>
              <a:spLocks noChangeArrowheads="1"/>
            </p:cNvSpPr>
            <p:nvPr/>
          </p:nvSpPr>
          <p:spPr bwMode="auto">
            <a:xfrm>
              <a:off x="2175" y="2121"/>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27" name="Line 1425"/>
            <p:cNvSpPr>
              <a:spLocks noChangeShapeType="1"/>
            </p:cNvSpPr>
            <p:nvPr/>
          </p:nvSpPr>
          <p:spPr bwMode="auto">
            <a:xfrm>
              <a:off x="1472" y="160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8" name="Line 1426"/>
            <p:cNvSpPr>
              <a:spLocks noChangeShapeType="1"/>
            </p:cNvSpPr>
            <p:nvPr/>
          </p:nvSpPr>
          <p:spPr bwMode="auto">
            <a:xfrm>
              <a:off x="1481" y="159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29" name="Line 1427"/>
            <p:cNvSpPr>
              <a:spLocks noChangeShapeType="1"/>
            </p:cNvSpPr>
            <p:nvPr/>
          </p:nvSpPr>
          <p:spPr bwMode="auto">
            <a:xfrm>
              <a:off x="1314" y="172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0" name="Line 1428"/>
            <p:cNvSpPr>
              <a:spLocks noChangeShapeType="1"/>
            </p:cNvSpPr>
            <p:nvPr/>
          </p:nvSpPr>
          <p:spPr bwMode="auto">
            <a:xfrm>
              <a:off x="1323" y="171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1" name="Line 1429"/>
            <p:cNvSpPr>
              <a:spLocks noChangeShapeType="1"/>
            </p:cNvSpPr>
            <p:nvPr/>
          </p:nvSpPr>
          <p:spPr bwMode="auto">
            <a:xfrm>
              <a:off x="1472" y="160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2" name="Line 1430"/>
            <p:cNvSpPr>
              <a:spLocks noChangeShapeType="1"/>
            </p:cNvSpPr>
            <p:nvPr/>
          </p:nvSpPr>
          <p:spPr bwMode="auto">
            <a:xfrm>
              <a:off x="1481" y="159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3" name="Line 1431"/>
            <p:cNvSpPr>
              <a:spLocks noChangeShapeType="1"/>
            </p:cNvSpPr>
            <p:nvPr/>
          </p:nvSpPr>
          <p:spPr bwMode="auto">
            <a:xfrm>
              <a:off x="1314" y="172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4" name="Line 1432"/>
            <p:cNvSpPr>
              <a:spLocks noChangeShapeType="1"/>
            </p:cNvSpPr>
            <p:nvPr/>
          </p:nvSpPr>
          <p:spPr bwMode="auto">
            <a:xfrm>
              <a:off x="1323" y="171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Rectangle 1433"/>
            <p:cNvSpPr>
              <a:spLocks noChangeArrowheads="1"/>
            </p:cNvSpPr>
            <p:nvPr/>
          </p:nvSpPr>
          <p:spPr bwMode="auto">
            <a:xfrm>
              <a:off x="1200" y="2657"/>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6" name="Rectangle 1434"/>
            <p:cNvSpPr>
              <a:spLocks noChangeArrowheads="1"/>
            </p:cNvSpPr>
            <p:nvPr/>
          </p:nvSpPr>
          <p:spPr bwMode="auto">
            <a:xfrm>
              <a:off x="1410" y="2490"/>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7" name="Rectangle 1435"/>
            <p:cNvSpPr>
              <a:spLocks noChangeArrowheads="1"/>
            </p:cNvSpPr>
            <p:nvPr/>
          </p:nvSpPr>
          <p:spPr bwMode="auto">
            <a:xfrm>
              <a:off x="1577" y="2358"/>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8" name="Rectangle 1436"/>
            <p:cNvSpPr>
              <a:spLocks noChangeArrowheads="1"/>
            </p:cNvSpPr>
            <p:nvPr/>
          </p:nvSpPr>
          <p:spPr bwMode="auto">
            <a:xfrm>
              <a:off x="1709" y="2271"/>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39" name="Rectangle 1437"/>
            <p:cNvSpPr>
              <a:spLocks noChangeArrowheads="1"/>
            </p:cNvSpPr>
            <p:nvPr/>
          </p:nvSpPr>
          <p:spPr bwMode="auto">
            <a:xfrm>
              <a:off x="1814" y="2218"/>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0" name="Rectangle 1438"/>
            <p:cNvSpPr>
              <a:spLocks noChangeArrowheads="1"/>
            </p:cNvSpPr>
            <p:nvPr/>
          </p:nvSpPr>
          <p:spPr bwMode="auto">
            <a:xfrm>
              <a:off x="1894" y="2183"/>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1" name="Rectangle 1439"/>
            <p:cNvSpPr>
              <a:spLocks noChangeArrowheads="1"/>
            </p:cNvSpPr>
            <p:nvPr/>
          </p:nvSpPr>
          <p:spPr bwMode="auto">
            <a:xfrm>
              <a:off x="1964" y="2165"/>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2" name="Rectangle 1440"/>
            <p:cNvSpPr>
              <a:spLocks noChangeArrowheads="1"/>
            </p:cNvSpPr>
            <p:nvPr/>
          </p:nvSpPr>
          <p:spPr bwMode="auto">
            <a:xfrm>
              <a:off x="2017" y="2148"/>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3" name="Rectangle 1441"/>
            <p:cNvSpPr>
              <a:spLocks noChangeArrowheads="1"/>
            </p:cNvSpPr>
            <p:nvPr/>
          </p:nvSpPr>
          <p:spPr bwMode="auto">
            <a:xfrm>
              <a:off x="2060" y="2139"/>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4" name="Rectangle 1442"/>
            <p:cNvSpPr>
              <a:spLocks noChangeArrowheads="1"/>
            </p:cNvSpPr>
            <p:nvPr/>
          </p:nvSpPr>
          <p:spPr bwMode="auto">
            <a:xfrm>
              <a:off x="2096" y="213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5" name="Line 1443"/>
            <p:cNvSpPr>
              <a:spLocks noChangeShapeType="1"/>
            </p:cNvSpPr>
            <p:nvPr/>
          </p:nvSpPr>
          <p:spPr bwMode="auto">
            <a:xfrm>
              <a:off x="1841" y="1366"/>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6" name="Line 1444"/>
            <p:cNvSpPr>
              <a:spLocks noChangeShapeType="1"/>
            </p:cNvSpPr>
            <p:nvPr/>
          </p:nvSpPr>
          <p:spPr bwMode="auto">
            <a:xfrm>
              <a:off x="1850" y="1358"/>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47" name="Rectangle 1445"/>
            <p:cNvSpPr>
              <a:spLocks noChangeArrowheads="1"/>
            </p:cNvSpPr>
            <p:nvPr/>
          </p:nvSpPr>
          <p:spPr bwMode="auto">
            <a:xfrm>
              <a:off x="1621" y="233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8" name="Rectangle 1446"/>
            <p:cNvSpPr>
              <a:spLocks noChangeArrowheads="1"/>
            </p:cNvSpPr>
            <p:nvPr/>
          </p:nvSpPr>
          <p:spPr bwMode="auto">
            <a:xfrm>
              <a:off x="1744" y="225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49" name="Rectangle 1447"/>
            <p:cNvSpPr>
              <a:spLocks noChangeArrowheads="1"/>
            </p:cNvSpPr>
            <p:nvPr/>
          </p:nvSpPr>
          <p:spPr bwMode="auto">
            <a:xfrm>
              <a:off x="1841" y="2200"/>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0" name="Rectangle 1448"/>
            <p:cNvSpPr>
              <a:spLocks noChangeArrowheads="1"/>
            </p:cNvSpPr>
            <p:nvPr/>
          </p:nvSpPr>
          <p:spPr bwMode="auto">
            <a:xfrm>
              <a:off x="1920" y="2174"/>
              <a:ext cx="17"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1" name="Rectangle 1449"/>
            <p:cNvSpPr>
              <a:spLocks noChangeArrowheads="1"/>
            </p:cNvSpPr>
            <p:nvPr/>
          </p:nvSpPr>
          <p:spPr bwMode="auto">
            <a:xfrm>
              <a:off x="1981" y="2156"/>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2" name="Line 1450"/>
            <p:cNvSpPr>
              <a:spLocks noChangeShapeType="1"/>
            </p:cNvSpPr>
            <p:nvPr/>
          </p:nvSpPr>
          <p:spPr bwMode="auto">
            <a:xfrm>
              <a:off x="1191" y="1823"/>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3" name="Line 1451"/>
            <p:cNvSpPr>
              <a:spLocks noChangeShapeType="1"/>
            </p:cNvSpPr>
            <p:nvPr/>
          </p:nvSpPr>
          <p:spPr bwMode="auto">
            <a:xfrm>
              <a:off x="1200" y="181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4" name="Rectangle 1452"/>
            <p:cNvSpPr>
              <a:spLocks noChangeArrowheads="1"/>
            </p:cNvSpPr>
            <p:nvPr/>
          </p:nvSpPr>
          <p:spPr bwMode="auto">
            <a:xfrm>
              <a:off x="1103" y="2718"/>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5" name="Rectangle 1453"/>
            <p:cNvSpPr>
              <a:spLocks noChangeArrowheads="1"/>
            </p:cNvSpPr>
            <p:nvPr/>
          </p:nvSpPr>
          <p:spPr bwMode="auto">
            <a:xfrm>
              <a:off x="1331" y="2560"/>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6" name="Rectangle 1454"/>
            <p:cNvSpPr>
              <a:spLocks noChangeArrowheads="1"/>
            </p:cNvSpPr>
            <p:nvPr/>
          </p:nvSpPr>
          <p:spPr bwMode="auto">
            <a:xfrm>
              <a:off x="1516" y="2411"/>
              <a:ext cx="17"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7" name="Rectangle 1455"/>
            <p:cNvSpPr>
              <a:spLocks noChangeArrowheads="1"/>
            </p:cNvSpPr>
            <p:nvPr/>
          </p:nvSpPr>
          <p:spPr bwMode="auto">
            <a:xfrm>
              <a:off x="1656" y="2306"/>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58" name="Line 1456"/>
            <p:cNvSpPr>
              <a:spLocks noChangeShapeType="1"/>
            </p:cNvSpPr>
            <p:nvPr/>
          </p:nvSpPr>
          <p:spPr bwMode="auto">
            <a:xfrm>
              <a:off x="1762" y="1402"/>
              <a:ext cx="17"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59" name="Line 1457"/>
            <p:cNvSpPr>
              <a:spLocks noChangeShapeType="1"/>
            </p:cNvSpPr>
            <p:nvPr/>
          </p:nvSpPr>
          <p:spPr bwMode="auto">
            <a:xfrm>
              <a:off x="1771" y="1393"/>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0" name="Line 1458"/>
            <p:cNvSpPr>
              <a:spLocks noChangeShapeType="1"/>
            </p:cNvSpPr>
            <p:nvPr/>
          </p:nvSpPr>
          <p:spPr bwMode="auto">
            <a:xfrm>
              <a:off x="1551" y="1533"/>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1" name="Line 1459"/>
            <p:cNvSpPr>
              <a:spLocks noChangeShapeType="1"/>
            </p:cNvSpPr>
            <p:nvPr/>
          </p:nvSpPr>
          <p:spPr bwMode="auto">
            <a:xfrm>
              <a:off x="1560" y="1524"/>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 name="Line 1460"/>
            <p:cNvSpPr>
              <a:spLocks noChangeShapeType="1"/>
            </p:cNvSpPr>
            <p:nvPr/>
          </p:nvSpPr>
          <p:spPr bwMode="auto">
            <a:xfrm>
              <a:off x="1384" y="1674"/>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 name="Line 1461"/>
            <p:cNvSpPr>
              <a:spLocks noChangeShapeType="1"/>
            </p:cNvSpPr>
            <p:nvPr/>
          </p:nvSpPr>
          <p:spPr bwMode="auto">
            <a:xfrm>
              <a:off x="1393" y="1665"/>
              <a:ext cx="1" cy="17"/>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4" name="Rectangle 1462"/>
            <p:cNvSpPr>
              <a:spLocks noChangeArrowheads="1"/>
            </p:cNvSpPr>
            <p:nvPr/>
          </p:nvSpPr>
          <p:spPr bwMode="auto">
            <a:xfrm>
              <a:off x="1261" y="262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5" name="Rectangle 1463"/>
            <p:cNvSpPr>
              <a:spLocks noChangeArrowheads="1"/>
            </p:cNvSpPr>
            <p:nvPr/>
          </p:nvSpPr>
          <p:spPr bwMode="auto">
            <a:xfrm>
              <a:off x="1454" y="2455"/>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6" name="Rectangle 1464"/>
            <p:cNvSpPr>
              <a:spLocks noChangeArrowheads="1"/>
            </p:cNvSpPr>
            <p:nvPr/>
          </p:nvSpPr>
          <p:spPr bwMode="auto">
            <a:xfrm>
              <a:off x="1612" y="233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7" name="Rectangle 1465"/>
            <p:cNvSpPr>
              <a:spLocks noChangeArrowheads="1"/>
            </p:cNvSpPr>
            <p:nvPr/>
          </p:nvSpPr>
          <p:spPr bwMode="auto">
            <a:xfrm>
              <a:off x="1735" y="225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68" name="Line 1466"/>
            <p:cNvSpPr>
              <a:spLocks noChangeShapeType="1"/>
            </p:cNvSpPr>
            <p:nvPr/>
          </p:nvSpPr>
          <p:spPr bwMode="auto">
            <a:xfrm>
              <a:off x="1823" y="1375"/>
              <a:ext cx="18" cy="1"/>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9" name="Line 1467"/>
            <p:cNvSpPr>
              <a:spLocks noChangeShapeType="1"/>
            </p:cNvSpPr>
            <p:nvPr/>
          </p:nvSpPr>
          <p:spPr bwMode="auto">
            <a:xfrm>
              <a:off x="1832" y="1366"/>
              <a:ext cx="1" cy="18"/>
            </a:xfrm>
            <a:prstGeom prst="line">
              <a:avLst/>
            </a:prstGeom>
            <a:noFill/>
            <a:ln w="14288">
              <a:solidFill>
                <a:srgbClr val="00DF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0" name="Rectangle 1468"/>
            <p:cNvSpPr>
              <a:spLocks noChangeArrowheads="1"/>
            </p:cNvSpPr>
            <p:nvPr/>
          </p:nvSpPr>
          <p:spPr bwMode="auto">
            <a:xfrm>
              <a:off x="1612" y="2332"/>
              <a:ext cx="18" cy="1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1" name="Rectangle 1469"/>
            <p:cNvSpPr>
              <a:spLocks noChangeArrowheads="1"/>
            </p:cNvSpPr>
            <p:nvPr/>
          </p:nvSpPr>
          <p:spPr bwMode="auto">
            <a:xfrm>
              <a:off x="1735" y="2253"/>
              <a:ext cx="18" cy="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1350"/>
            </a:p>
          </p:txBody>
        </p:sp>
        <p:sp>
          <p:nvSpPr>
            <p:cNvPr id="72" name="Line 1470"/>
            <p:cNvSpPr>
              <a:spLocks noChangeShapeType="1"/>
            </p:cNvSpPr>
            <p:nvPr/>
          </p:nvSpPr>
          <p:spPr bwMode="auto">
            <a:xfrm>
              <a:off x="646" y="1244"/>
              <a:ext cx="166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3" name="Line 1471"/>
            <p:cNvSpPr>
              <a:spLocks noChangeShapeType="1"/>
            </p:cNvSpPr>
            <p:nvPr/>
          </p:nvSpPr>
          <p:spPr bwMode="auto">
            <a:xfrm>
              <a:off x="2315" y="1244"/>
              <a:ext cx="1" cy="166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4" name="Line 1472"/>
            <p:cNvSpPr>
              <a:spLocks noChangeShapeType="1"/>
            </p:cNvSpPr>
            <p:nvPr/>
          </p:nvSpPr>
          <p:spPr bwMode="auto">
            <a:xfrm flipH="1">
              <a:off x="646" y="2911"/>
              <a:ext cx="166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5" name="Line 1473"/>
            <p:cNvSpPr>
              <a:spLocks noChangeShapeType="1"/>
            </p:cNvSpPr>
            <p:nvPr/>
          </p:nvSpPr>
          <p:spPr bwMode="auto">
            <a:xfrm flipV="1">
              <a:off x="646" y="1244"/>
              <a:ext cx="1" cy="166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6" name="Line 1474"/>
            <p:cNvSpPr>
              <a:spLocks noChangeShapeType="1"/>
            </p:cNvSpPr>
            <p:nvPr/>
          </p:nvSpPr>
          <p:spPr bwMode="auto">
            <a:xfrm>
              <a:off x="646"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7" name="Line 1475"/>
            <p:cNvSpPr>
              <a:spLocks noChangeShapeType="1"/>
            </p:cNvSpPr>
            <p:nvPr/>
          </p:nvSpPr>
          <p:spPr bwMode="auto">
            <a:xfrm>
              <a:off x="725"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78" name="Rectangle 1476"/>
            <p:cNvSpPr>
              <a:spLocks noChangeArrowheads="1"/>
            </p:cNvSpPr>
            <p:nvPr/>
          </p:nvSpPr>
          <p:spPr bwMode="auto">
            <a:xfrm>
              <a:off x="655"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.0</a:t>
              </a:r>
              <a:endParaRPr lang="en-US" sz="1350"/>
            </a:p>
          </p:txBody>
        </p:sp>
        <p:sp>
          <p:nvSpPr>
            <p:cNvPr id="79" name="Line 1477"/>
            <p:cNvSpPr>
              <a:spLocks noChangeShapeType="1"/>
            </p:cNvSpPr>
            <p:nvPr/>
          </p:nvSpPr>
          <p:spPr bwMode="auto">
            <a:xfrm>
              <a:off x="796"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0" name="Line 1478"/>
            <p:cNvSpPr>
              <a:spLocks noChangeShapeType="1"/>
            </p:cNvSpPr>
            <p:nvPr/>
          </p:nvSpPr>
          <p:spPr bwMode="auto">
            <a:xfrm>
              <a:off x="875"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1" name="Line 1479"/>
            <p:cNvSpPr>
              <a:spLocks noChangeShapeType="1"/>
            </p:cNvSpPr>
            <p:nvPr/>
          </p:nvSpPr>
          <p:spPr bwMode="auto">
            <a:xfrm>
              <a:off x="954"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2" name="Line 1480"/>
            <p:cNvSpPr>
              <a:spLocks noChangeShapeType="1"/>
            </p:cNvSpPr>
            <p:nvPr/>
          </p:nvSpPr>
          <p:spPr bwMode="auto">
            <a:xfrm>
              <a:off x="1024"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3" name="Rectangle 1481"/>
            <p:cNvSpPr>
              <a:spLocks noChangeArrowheads="1"/>
            </p:cNvSpPr>
            <p:nvPr/>
          </p:nvSpPr>
          <p:spPr bwMode="auto">
            <a:xfrm>
              <a:off x="954"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.2</a:t>
              </a:r>
              <a:endParaRPr lang="en-US" sz="1350"/>
            </a:p>
          </p:txBody>
        </p:sp>
        <p:sp>
          <p:nvSpPr>
            <p:cNvPr id="84" name="Line 1482"/>
            <p:cNvSpPr>
              <a:spLocks noChangeShapeType="1"/>
            </p:cNvSpPr>
            <p:nvPr/>
          </p:nvSpPr>
          <p:spPr bwMode="auto">
            <a:xfrm>
              <a:off x="1103"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5" name="Line 1483"/>
            <p:cNvSpPr>
              <a:spLocks noChangeShapeType="1"/>
            </p:cNvSpPr>
            <p:nvPr/>
          </p:nvSpPr>
          <p:spPr bwMode="auto">
            <a:xfrm>
              <a:off x="1173"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6" name="Line 1484"/>
            <p:cNvSpPr>
              <a:spLocks noChangeShapeType="1"/>
            </p:cNvSpPr>
            <p:nvPr/>
          </p:nvSpPr>
          <p:spPr bwMode="auto">
            <a:xfrm>
              <a:off x="1252"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7" name="Line 1485"/>
            <p:cNvSpPr>
              <a:spLocks noChangeShapeType="1"/>
            </p:cNvSpPr>
            <p:nvPr/>
          </p:nvSpPr>
          <p:spPr bwMode="auto">
            <a:xfrm>
              <a:off x="1331"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88" name="Rectangle 1486"/>
            <p:cNvSpPr>
              <a:spLocks noChangeArrowheads="1"/>
            </p:cNvSpPr>
            <p:nvPr/>
          </p:nvSpPr>
          <p:spPr bwMode="auto">
            <a:xfrm>
              <a:off x="1261"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.4</a:t>
              </a:r>
              <a:endParaRPr lang="en-US" sz="1350"/>
            </a:p>
          </p:txBody>
        </p:sp>
        <p:sp>
          <p:nvSpPr>
            <p:cNvPr id="89" name="Line 1487"/>
            <p:cNvSpPr>
              <a:spLocks noChangeShapeType="1"/>
            </p:cNvSpPr>
            <p:nvPr/>
          </p:nvSpPr>
          <p:spPr bwMode="auto">
            <a:xfrm>
              <a:off x="1402"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0" name="Line 1488"/>
            <p:cNvSpPr>
              <a:spLocks noChangeShapeType="1"/>
            </p:cNvSpPr>
            <p:nvPr/>
          </p:nvSpPr>
          <p:spPr bwMode="auto">
            <a:xfrm>
              <a:off x="1481"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1" name="Line 1489"/>
            <p:cNvSpPr>
              <a:spLocks noChangeShapeType="1"/>
            </p:cNvSpPr>
            <p:nvPr/>
          </p:nvSpPr>
          <p:spPr bwMode="auto">
            <a:xfrm>
              <a:off x="1560"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2" name="Line 1490"/>
            <p:cNvSpPr>
              <a:spLocks noChangeShapeType="1"/>
            </p:cNvSpPr>
            <p:nvPr/>
          </p:nvSpPr>
          <p:spPr bwMode="auto">
            <a:xfrm>
              <a:off x="1630"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3" name="Rectangle 1491"/>
            <p:cNvSpPr>
              <a:spLocks noChangeArrowheads="1"/>
            </p:cNvSpPr>
            <p:nvPr/>
          </p:nvSpPr>
          <p:spPr bwMode="auto">
            <a:xfrm>
              <a:off x="1560"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.6</a:t>
              </a:r>
              <a:endParaRPr lang="en-US" sz="1350"/>
            </a:p>
          </p:txBody>
        </p:sp>
        <p:sp>
          <p:nvSpPr>
            <p:cNvPr id="94" name="Line 1492"/>
            <p:cNvSpPr>
              <a:spLocks noChangeShapeType="1"/>
            </p:cNvSpPr>
            <p:nvPr/>
          </p:nvSpPr>
          <p:spPr bwMode="auto">
            <a:xfrm>
              <a:off x="1709"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5" name="Line 1493"/>
            <p:cNvSpPr>
              <a:spLocks noChangeShapeType="1"/>
            </p:cNvSpPr>
            <p:nvPr/>
          </p:nvSpPr>
          <p:spPr bwMode="auto">
            <a:xfrm>
              <a:off x="1788"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6" name="Rectangle 1494"/>
            <p:cNvSpPr>
              <a:spLocks noChangeArrowheads="1"/>
            </p:cNvSpPr>
            <p:nvPr/>
          </p:nvSpPr>
          <p:spPr bwMode="auto">
            <a:xfrm>
              <a:off x="1718"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.7</a:t>
              </a:r>
              <a:endParaRPr lang="en-US" sz="1350"/>
            </a:p>
          </p:txBody>
        </p:sp>
        <p:sp>
          <p:nvSpPr>
            <p:cNvPr id="97" name="Line 1495"/>
            <p:cNvSpPr>
              <a:spLocks noChangeShapeType="1"/>
            </p:cNvSpPr>
            <p:nvPr/>
          </p:nvSpPr>
          <p:spPr bwMode="auto">
            <a:xfrm>
              <a:off x="1858"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8" name="Line 1496"/>
            <p:cNvSpPr>
              <a:spLocks noChangeShapeType="1"/>
            </p:cNvSpPr>
            <p:nvPr/>
          </p:nvSpPr>
          <p:spPr bwMode="auto">
            <a:xfrm>
              <a:off x="1937"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9" name="Line 1497"/>
            <p:cNvSpPr>
              <a:spLocks noChangeShapeType="1"/>
            </p:cNvSpPr>
            <p:nvPr/>
          </p:nvSpPr>
          <p:spPr bwMode="auto">
            <a:xfrm>
              <a:off x="2008"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0" name="Line 1498"/>
            <p:cNvSpPr>
              <a:spLocks noChangeShapeType="1"/>
            </p:cNvSpPr>
            <p:nvPr/>
          </p:nvSpPr>
          <p:spPr bwMode="auto">
            <a:xfrm>
              <a:off x="2087"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1" name="Rectangle 1499"/>
            <p:cNvSpPr>
              <a:spLocks noChangeArrowheads="1"/>
            </p:cNvSpPr>
            <p:nvPr/>
          </p:nvSpPr>
          <p:spPr bwMode="auto">
            <a:xfrm>
              <a:off x="2017" y="3008"/>
              <a:ext cx="10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.9</a:t>
              </a:r>
              <a:endParaRPr lang="en-US" sz="1350"/>
            </a:p>
          </p:txBody>
        </p:sp>
        <p:sp>
          <p:nvSpPr>
            <p:cNvPr id="102" name="Line 1500"/>
            <p:cNvSpPr>
              <a:spLocks noChangeShapeType="1"/>
            </p:cNvSpPr>
            <p:nvPr/>
          </p:nvSpPr>
          <p:spPr bwMode="auto">
            <a:xfrm>
              <a:off x="2166"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3" name="Line 1501"/>
            <p:cNvSpPr>
              <a:spLocks noChangeShapeType="1"/>
            </p:cNvSpPr>
            <p:nvPr/>
          </p:nvSpPr>
          <p:spPr bwMode="auto">
            <a:xfrm>
              <a:off x="2236" y="2911"/>
              <a:ext cx="1" cy="5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4" name="Line 1502"/>
            <p:cNvSpPr>
              <a:spLocks noChangeShapeType="1"/>
            </p:cNvSpPr>
            <p:nvPr/>
          </p:nvSpPr>
          <p:spPr bwMode="auto">
            <a:xfrm>
              <a:off x="2315" y="2911"/>
              <a:ext cx="1" cy="27"/>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5" name="Rectangle 1503"/>
            <p:cNvSpPr>
              <a:spLocks noChangeArrowheads="1"/>
            </p:cNvSpPr>
            <p:nvPr/>
          </p:nvSpPr>
          <p:spPr bwMode="auto">
            <a:xfrm>
              <a:off x="1147" y="3218"/>
              <a:ext cx="464"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LoyalCH</a:t>
              </a:r>
              <a:endParaRPr lang="en-US" sz="1350"/>
            </a:p>
          </p:txBody>
        </p:sp>
        <p:sp>
          <p:nvSpPr>
            <p:cNvPr id="106" name="Line 1504"/>
            <p:cNvSpPr>
              <a:spLocks noChangeShapeType="1"/>
            </p:cNvSpPr>
            <p:nvPr/>
          </p:nvSpPr>
          <p:spPr bwMode="auto">
            <a:xfrm>
              <a:off x="2315" y="1902"/>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7" name="Rectangle 1505"/>
            <p:cNvSpPr>
              <a:spLocks noChangeArrowheads="1"/>
            </p:cNvSpPr>
            <p:nvPr/>
          </p:nvSpPr>
          <p:spPr bwMode="auto">
            <a:xfrm>
              <a:off x="2385" y="2358"/>
              <a:ext cx="175"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CH</a:t>
              </a:r>
              <a:endParaRPr lang="en-US" sz="1350"/>
            </a:p>
          </p:txBody>
        </p:sp>
        <p:sp>
          <p:nvSpPr>
            <p:cNvPr id="108" name="Line 1506"/>
            <p:cNvSpPr>
              <a:spLocks noChangeShapeType="1"/>
            </p:cNvSpPr>
            <p:nvPr/>
          </p:nvSpPr>
          <p:spPr bwMode="auto">
            <a:xfrm>
              <a:off x="2315" y="1244"/>
              <a:ext cx="53"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9" name="Rectangle 1507"/>
            <p:cNvSpPr>
              <a:spLocks noChangeArrowheads="1"/>
            </p:cNvSpPr>
            <p:nvPr/>
          </p:nvSpPr>
          <p:spPr bwMode="auto">
            <a:xfrm>
              <a:off x="2385" y="1524"/>
              <a:ext cx="202"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125">
                  <a:solidFill>
                    <a:srgbClr val="000000"/>
                  </a:solidFill>
                  <a:latin typeface="Arial" pitchFamily="34" charset="0"/>
                </a:rPr>
                <a:t>MM</a:t>
              </a:r>
              <a:endParaRPr lang="en-US" sz="1350"/>
            </a:p>
          </p:txBody>
        </p:sp>
        <p:sp>
          <p:nvSpPr>
            <p:cNvPr id="110" name="Line 1508"/>
            <p:cNvSpPr>
              <a:spLocks noChangeShapeType="1"/>
            </p:cNvSpPr>
            <p:nvPr/>
          </p:nvSpPr>
          <p:spPr bwMode="auto">
            <a:xfrm flipV="1">
              <a:off x="1632" y="1728"/>
              <a:ext cx="0" cy="1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350"/>
            </a:p>
          </p:txBody>
        </p:sp>
        <p:sp>
          <p:nvSpPr>
            <p:cNvPr id="111" name="Line 1509"/>
            <p:cNvSpPr>
              <a:spLocks noChangeShapeType="1"/>
            </p:cNvSpPr>
            <p:nvPr/>
          </p:nvSpPr>
          <p:spPr bwMode="auto">
            <a:xfrm flipH="1">
              <a:off x="648" y="1728"/>
              <a:ext cx="98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sz="1350"/>
            </a:p>
          </p:txBody>
        </p:sp>
      </p:grpSp>
      <p:sp>
        <p:nvSpPr>
          <p:cNvPr id="1512" name="Rectangle 3"/>
          <p:cNvSpPr>
            <a:spLocks noChangeArrowheads="1"/>
          </p:cNvSpPr>
          <p:nvPr/>
        </p:nvSpPr>
        <p:spPr bwMode="auto">
          <a:xfrm>
            <a:off x="3300984" y="5436256"/>
            <a:ext cx="5769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20000"/>
              </a:spcBef>
              <a:buClr>
                <a:schemeClr val="bg2"/>
              </a:buClr>
              <a:buFont typeface="Monotype Sorts" pitchFamily="2" charset="2"/>
              <a:buNone/>
            </a:pPr>
            <a:r>
              <a:rPr kumimoji="1" lang="en-US" sz="2800" dirty="0"/>
              <a:t>If </a:t>
            </a:r>
            <a:r>
              <a:rPr kumimoji="1" lang="en-US" sz="2800" dirty="0" err="1"/>
              <a:t>LoyalCH</a:t>
            </a:r>
            <a:r>
              <a:rPr kumimoji="1" lang="en-US" sz="2800" dirty="0"/>
              <a:t> is about .6 then </a:t>
            </a:r>
            <a:r>
              <a:rPr kumimoji="1" lang="en-US" sz="2800" dirty="0" err="1"/>
              <a:t>Pr</a:t>
            </a:r>
            <a:r>
              <a:rPr kumimoji="1" lang="en-US" sz="2800" dirty="0"/>
              <a:t>(CH) </a:t>
            </a:r>
            <a:r>
              <a:rPr kumimoji="1" lang="en-US" sz="2800" dirty="0">
                <a:sym typeface="Symbol" pitchFamily="18" charset="2"/>
              </a:rPr>
              <a:t></a:t>
            </a:r>
            <a:r>
              <a:rPr kumimoji="1" lang="en-US" sz="2800" dirty="0"/>
              <a:t> .7. </a:t>
            </a:r>
          </a:p>
        </p:txBody>
      </p:sp>
      <p:sp>
        <p:nvSpPr>
          <p:cNvPr id="1513" name="Line 1544"/>
          <p:cNvSpPr>
            <a:spLocks noChangeShapeType="1"/>
          </p:cNvSpPr>
          <p:nvPr/>
        </p:nvSpPr>
        <p:spPr bwMode="auto">
          <a:xfrm flipV="1">
            <a:off x="6062472" y="4445936"/>
            <a:ext cx="1083474" cy="98559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1514" name="TextBox 1513"/>
          <p:cNvSpPr txBox="1"/>
          <p:nvPr/>
        </p:nvSpPr>
        <p:spPr>
          <a:xfrm rot="16200000">
            <a:off x="4315164" y="3247014"/>
            <a:ext cx="832279" cy="253916"/>
          </a:xfrm>
          <a:prstGeom prst="rect">
            <a:avLst/>
          </a:prstGeom>
          <a:noFill/>
        </p:spPr>
        <p:txBody>
          <a:bodyPr wrap="none" rtlCol="0">
            <a:spAutoFit/>
          </a:bodyPr>
          <a:lstStyle/>
          <a:p>
            <a:r>
              <a:rPr lang="en-US" sz="1050" dirty="0"/>
              <a:t>P(Purchase)</a:t>
            </a:r>
          </a:p>
        </p:txBody>
      </p:sp>
    </p:spTree>
    <p:extLst>
      <p:ext uri="{BB962C8B-B14F-4D97-AF65-F5344CB8AC3E}">
        <p14:creationId xmlns:p14="http://schemas.microsoft.com/office/powerpoint/2010/main" val="10177721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58418"/>
          </a:xfrm>
        </p:spPr>
        <p:txBody>
          <a:bodyPr>
            <a:normAutofit fontScale="90000"/>
          </a:bodyPr>
          <a:lstStyle/>
          <a:p>
            <a:pPr algn="ctr"/>
            <a:r>
              <a:rPr lang="en-US" b="1" dirty="0">
                <a:solidFill>
                  <a:srgbClr val="FF0000"/>
                </a:solidFill>
              </a:rPr>
              <a:t>Example: Universal </a:t>
            </a:r>
            <a:r>
              <a:rPr lang="en-US" b="1" dirty="0" smtClean="0">
                <a:solidFill>
                  <a:srgbClr val="FF0000"/>
                </a:solidFill>
              </a:rPr>
              <a:t>Bank</a:t>
            </a:r>
            <a:endParaRPr lang="en-US" b="1" dirty="0">
              <a:solidFill>
                <a:srgbClr val="FF0000"/>
              </a:solidFill>
            </a:endParaRPr>
          </a:p>
        </p:txBody>
      </p:sp>
      <p:sp>
        <p:nvSpPr>
          <p:cNvPr id="3" name="Content Placeholder 2"/>
          <p:cNvSpPr>
            <a:spLocks noGrp="1"/>
          </p:cNvSpPr>
          <p:nvPr>
            <p:ph idx="1"/>
          </p:nvPr>
        </p:nvSpPr>
        <p:spPr>
          <a:xfrm>
            <a:off x="457200" y="1371600"/>
            <a:ext cx="8229600" cy="4754563"/>
          </a:xfrm>
        </p:spPr>
        <p:txBody>
          <a:bodyPr>
            <a:normAutofit/>
          </a:bodyPr>
          <a:lstStyle/>
          <a:p>
            <a:r>
              <a:rPr lang="en-US" sz="1800" dirty="0" smtClean="0"/>
              <a:t>First things first, let’s denote by Y the “Personal Loan” binary variable that we will be using for modeling. </a:t>
            </a:r>
          </a:p>
          <a:p>
            <a:endParaRPr lang="en-US" sz="1800" dirty="0" smtClean="0"/>
          </a:p>
          <a:p>
            <a:r>
              <a:rPr lang="en-US" sz="1800" dirty="0" smtClean="0"/>
              <a:t>Recall from last lecture, that since we are trying to model/predict the probability of accepting the loan, then the loan acceptance (Y=1) is the event the probability of which we will model, and thus acceptance of the loan in this context is what we consider as the “success” event.</a:t>
            </a:r>
          </a:p>
          <a:p>
            <a:endParaRPr lang="en-US" sz="1800" dirty="0" smtClean="0"/>
          </a:p>
          <a:p>
            <a:r>
              <a:rPr lang="en-US" sz="1800" dirty="0"/>
              <a:t>But what exactly are we modeling here</a:t>
            </a:r>
            <a:r>
              <a:rPr lang="en-US" sz="1800" dirty="0" smtClean="0"/>
              <a:t>? What </a:t>
            </a:r>
            <a:r>
              <a:rPr lang="en-US" sz="1800" b="1" i="1" dirty="0" smtClean="0">
                <a:solidFill>
                  <a:srgbClr val="FF0000"/>
                </a:solidFill>
              </a:rPr>
              <a:t>we are modeling is the probability that a loan-seeker with a given characteristics (age, income, education, etc.) will accept a loan that Universal bank offers.</a:t>
            </a:r>
          </a:p>
          <a:p>
            <a:endParaRPr lang="en-US" sz="1800" dirty="0"/>
          </a:p>
          <a:p>
            <a:r>
              <a:rPr lang="en-US" sz="1800" dirty="0" smtClean="0"/>
              <a:t>Thus, what we will do next, is to fit the model using RStudio and focus on the interpretation of the model parameters. Then we will proceed to prediction and model assessment.</a:t>
            </a:r>
            <a:endParaRPr lang="en-US" sz="1800" dirty="0"/>
          </a:p>
        </p:txBody>
      </p:sp>
      <p:sp>
        <p:nvSpPr>
          <p:cNvPr id="5" name="TextBox 4"/>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Tree>
    <p:extLst>
      <p:ext uri="{BB962C8B-B14F-4D97-AF65-F5344CB8AC3E}">
        <p14:creationId xmlns:p14="http://schemas.microsoft.com/office/powerpoint/2010/main" val="4934095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96162"/>
          </a:xfrm>
        </p:spPr>
        <p:txBody>
          <a:bodyPr>
            <a:normAutofit/>
          </a:bodyPr>
          <a:lstStyle/>
          <a:p>
            <a:pPr algn="ctr"/>
            <a:r>
              <a:rPr lang="en-US" sz="3600" b="1" dirty="0">
                <a:solidFill>
                  <a:srgbClr val="FF0000"/>
                </a:solidFill>
              </a:rPr>
              <a:t>Example: Universal </a:t>
            </a:r>
            <a:r>
              <a:rPr lang="en-US" sz="3600" b="1" dirty="0" smtClean="0">
                <a:solidFill>
                  <a:srgbClr val="FF0000"/>
                </a:solidFill>
              </a:rPr>
              <a:t>Bank – Preprocessing </a:t>
            </a:r>
            <a:endParaRPr lang="en-US" sz="3600"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The data file “Universal Bank”.</a:t>
            </a:r>
          </a:p>
          <a:p>
            <a:endParaRPr lang="en-US" dirty="0"/>
          </a:p>
          <a:p>
            <a:r>
              <a:rPr lang="en-US" dirty="0" smtClean="0"/>
              <a:t>We will make all the required data preparations and pre-processing prior to fitting the model. In particular we:</a:t>
            </a:r>
          </a:p>
          <a:p>
            <a:endParaRPr lang="en-US" dirty="0" smtClean="0"/>
          </a:p>
          <a:p>
            <a:pPr lvl="1"/>
            <a:r>
              <a:rPr lang="en-US" sz="2000" dirty="0"/>
              <a:t>W</a:t>
            </a:r>
            <a:r>
              <a:rPr lang="en-US" sz="2000" dirty="0" smtClean="0"/>
              <a:t>ill re-define the data set and the outcome variable to “</a:t>
            </a:r>
            <a:r>
              <a:rPr lang="en-US" sz="2000" dirty="0" err="1" smtClean="0"/>
              <a:t>mydata</a:t>
            </a:r>
            <a:r>
              <a:rPr lang="en-US" sz="2000" dirty="0" smtClean="0"/>
              <a:t>” and “</a:t>
            </a:r>
            <a:r>
              <a:rPr lang="en-US" sz="2000" dirty="0" err="1" smtClean="0"/>
              <a:t>myresponse</a:t>
            </a:r>
            <a:r>
              <a:rPr lang="en-US" sz="2000" dirty="0" smtClean="0"/>
              <a:t>” respectively;</a:t>
            </a:r>
          </a:p>
          <a:p>
            <a:pPr lvl="1"/>
            <a:r>
              <a:rPr lang="en-US" sz="2000" dirty="0" smtClean="0"/>
              <a:t>Will transform all the categorical variables that are read into R as integer or numeric to factor level;</a:t>
            </a:r>
          </a:p>
          <a:p>
            <a:pPr lvl="1"/>
            <a:r>
              <a:rPr lang="en-US" sz="2000" dirty="0" smtClean="0"/>
              <a:t>Will eliminate from the dataset all the redundant variables that will not enter the model;</a:t>
            </a:r>
          </a:p>
          <a:p>
            <a:pPr lvl="1"/>
            <a:r>
              <a:rPr lang="en-US" sz="2000" dirty="0" smtClean="0"/>
              <a:t>Will break down the entire data (5,000) into training (80%) and testing (20%) sets. </a:t>
            </a:r>
            <a:endParaRPr lang="en-US" sz="2000" dirty="0"/>
          </a:p>
        </p:txBody>
      </p:sp>
      <p:sp>
        <p:nvSpPr>
          <p:cNvPr id="5" name="Rectangle 4"/>
          <p:cNvSpPr/>
          <p:nvPr/>
        </p:nvSpPr>
        <p:spPr>
          <a:xfrm>
            <a:off x="838200" y="3429000"/>
            <a:ext cx="7696200" cy="25908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35812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LOGISTIC MACRO</a:t>
            </a:r>
            <a:endParaRPr lang="en-US" b="1" dirty="0">
              <a:solidFill>
                <a:srgbClr val="FF0000"/>
              </a:solidFill>
            </a:endParaRPr>
          </a:p>
        </p:txBody>
      </p:sp>
      <p:sp>
        <p:nvSpPr>
          <p:cNvPr id="3" name="Content Placeholder 2"/>
          <p:cNvSpPr>
            <a:spLocks noGrp="1"/>
          </p:cNvSpPr>
          <p:nvPr>
            <p:ph idx="1"/>
          </p:nvPr>
        </p:nvSpPr>
        <p:spPr>
          <a:xfrm>
            <a:off x="457200" y="1600200"/>
            <a:ext cx="8229600" cy="4800600"/>
          </a:xfrm>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r>
              <a:rPr lang="en-US" dirty="0" smtClean="0"/>
              <a:t>Notice, that once you successfully modify the code of LOGISTIC MACRO, it will automatically produce:</a:t>
            </a:r>
          </a:p>
          <a:p>
            <a:pPr lvl="1"/>
            <a:r>
              <a:rPr lang="en-US" dirty="0" smtClean="0"/>
              <a:t>The summary of the logistic regression model that you specify in the code to be fit to training data;</a:t>
            </a:r>
          </a:p>
          <a:p>
            <a:pPr lvl="1"/>
            <a:r>
              <a:rPr lang="en-US" dirty="0" smtClean="0"/>
              <a:t>The confusion matrix and the ROC curve based on predicting the testing set with the model built on the training set.</a:t>
            </a:r>
          </a:p>
          <a:p>
            <a:r>
              <a:rPr lang="en-US" dirty="0" smtClean="0"/>
              <a:t>Remember, that when fitting several </a:t>
            </a:r>
            <a:r>
              <a:rPr lang="en-US" b="1" dirty="0" smtClean="0"/>
              <a:t>different</a:t>
            </a:r>
            <a:r>
              <a:rPr lang="en-US" dirty="0" smtClean="0"/>
              <a:t> models to the data, you need to fit them </a:t>
            </a:r>
            <a:r>
              <a:rPr lang="en-US" b="1" dirty="0" smtClean="0"/>
              <a:t>one-by-one</a:t>
            </a:r>
            <a:r>
              <a:rPr lang="en-US" dirty="0" smtClean="0"/>
              <a:t>, appropriately updating the code for </a:t>
            </a:r>
            <a:r>
              <a:rPr lang="en-US" b="1" dirty="0" smtClean="0"/>
              <a:t>each</a:t>
            </a:r>
            <a:r>
              <a:rPr lang="en-US" dirty="0" smtClean="0"/>
              <a:t> of your models.</a:t>
            </a:r>
            <a:endParaRPr lang="en-US" dirty="0"/>
          </a:p>
        </p:txBody>
      </p:sp>
      <p:sp>
        <p:nvSpPr>
          <p:cNvPr id="5" name="Rounded Rectangle 4"/>
          <p:cNvSpPr/>
          <p:nvPr/>
        </p:nvSpPr>
        <p:spPr>
          <a:xfrm>
            <a:off x="609600" y="1524000"/>
            <a:ext cx="8094741" cy="1524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The program “LOGISTIC MACRO” contains all the necessary RStudio code that you will need for logistic modeling in this course. All you have to do is to learn how to modify the code before running. </a:t>
            </a:r>
            <a:endParaRPr lang="en-US" sz="2000" dirty="0">
              <a:solidFill>
                <a:schemeClr val="tx1"/>
              </a:solidFill>
            </a:endParaRPr>
          </a:p>
        </p:txBody>
      </p:sp>
    </p:spTree>
    <p:extLst>
      <p:ext uri="{BB962C8B-B14F-4D97-AF65-F5344CB8AC3E}">
        <p14:creationId xmlns:p14="http://schemas.microsoft.com/office/powerpoint/2010/main" val="14040525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lstStyle/>
          <a:p>
            <a:pPr algn="ctr"/>
            <a:r>
              <a:rPr lang="en-US" b="1" dirty="0">
                <a:solidFill>
                  <a:srgbClr val="FF0000"/>
                </a:solidFill>
              </a:rPr>
              <a:t>Example: Universal </a:t>
            </a:r>
            <a:r>
              <a:rPr lang="en-US" b="1" dirty="0" smtClean="0">
                <a:solidFill>
                  <a:srgbClr val="FF0000"/>
                </a:solidFill>
              </a:rPr>
              <a:t>Bank – Fitting </a:t>
            </a:r>
            <a:endParaRPr lang="en-US" b="1" dirty="0">
              <a:solidFill>
                <a:srgbClr val="FF0000"/>
              </a:solidFill>
            </a:endParaRPr>
          </a:p>
        </p:txBody>
      </p:sp>
      <p:sp>
        <p:nvSpPr>
          <p:cNvPr id="3" name="Content Placeholder 2"/>
          <p:cNvSpPr>
            <a:spLocks noGrp="1"/>
          </p:cNvSpPr>
          <p:nvPr>
            <p:ph idx="1"/>
          </p:nvPr>
        </p:nvSpPr>
        <p:spPr>
          <a:xfrm>
            <a:off x="457200" y="1219200"/>
            <a:ext cx="8229600" cy="4906963"/>
          </a:xfrm>
        </p:spPr>
        <p:txBody>
          <a:bodyPr>
            <a:normAutofit/>
          </a:bodyPr>
          <a:lstStyle/>
          <a:p>
            <a:r>
              <a:rPr lang="en-US" sz="1800" dirty="0" smtClean="0"/>
              <a:t>We fit the logistic model to the training data. The estimation results are displayed below. The significant predictors (p-value&lt;0.01) are marked with asterisks.</a:t>
            </a:r>
            <a:endParaRPr lang="en-US" sz="1800"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397"/>
          <a:stretch/>
        </p:blipFill>
        <p:spPr bwMode="auto">
          <a:xfrm>
            <a:off x="2240478" y="2133600"/>
            <a:ext cx="5503839"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133600" y="1981200"/>
            <a:ext cx="5715000" cy="47244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7405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50442"/>
          </a:xfrm>
        </p:spPr>
        <p:txBody>
          <a:bodyPr>
            <a:normAutofit fontScale="90000"/>
          </a:bodyPr>
          <a:lstStyle/>
          <a:p>
            <a:pPr algn="ctr"/>
            <a:r>
              <a:rPr lang="en-US" b="1" dirty="0">
                <a:solidFill>
                  <a:srgbClr val="FF0000"/>
                </a:solidFill>
              </a:rPr>
              <a:t>Example: Universal </a:t>
            </a:r>
            <a:r>
              <a:rPr lang="en-US" b="1" dirty="0" smtClean="0">
                <a:solidFill>
                  <a:srgbClr val="FF0000"/>
                </a:solidFill>
              </a:rPr>
              <a:t>Bank – </a:t>
            </a:r>
            <a:r>
              <a:rPr lang="en-US" b="1" dirty="0">
                <a:solidFill>
                  <a:srgbClr val="FF0000"/>
                </a:solidFill>
              </a:rPr>
              <a:t>The </a:t>
            </a:r>
            <a:r>
              <a:rPr lang="en-US" b="1" dirty="0" smtClean="0">
                <a:solidFill>
                  <a:srgbClr val="FF0000"/>
                </a:solidFill>
              </a:rPr>
              <a:t>Interpretation (Quantitative)</a:t>
            </a:r>
            <a:endParaRPr lang="en-US" b="1" dirty="0">
              <a:solidFill>
                <a:srgbClr val="FF0000"/>
              </a:solidFill>
            </a:endParaRPr>
          </a:p>
        </p:txBody>
      </p:sp>
      <p:sp>
        <p:nvSpPr>
          <p:cNvPr id="3" name="Content Placeholder 2"/>
          <p:cNvSpPr>
            <a:spLocks noGrp="1"/>
          </p:cNvSpPr>
          <p:nvPr>
            <p:ph idx="1"/>
          </p:nvPr>
        </p:nvSpPr>
        <p:spPr>
          <a:xfrm>
            <a:off x="146304" y="1825625"/>
            <a:ext cx="8787384" cy="4351338"/>
          </a:xfrm>
        </p:spPr>
        <p:txBody>
          <a:bodyPr>
            <a:normAutofit fontScale="85000" lnSpcReduction="20000"/>
          </a:bodyPr>
          <a:lstStyle/>
          <a:p>
            <a:r>
              <a:rPr lang="en-US" dirty="0" smtClean="0"/>
              <a:t>The interpretation of the estimates corresponding to numerical predictors (discrete or continuous) is the same as the interpretation that we discussed for 1 predictor. </a:t>
            </a:r>
          </a:p>
          <a:p>
            <a:endParaRPr lang="en-US" dirty="0" smtClean="0"/>
          </a:p>
          <a:p>
            <a:r>
              <a:rPr lang="en-US" dirty="0" smtClean="0"/>
              <a:t>For example, we see that the parameter estimate corresponding to average monthly credit card spending (</a:t>
            </a:r>
            <a:r>
              <a:rPr lang="en-US" dirty="0" err="1" smtClean="0"/>
              <a:t>CCAvg</a:t>
            </a:r>
            <a:r>
              <a:rPr lang="en-US" dirty="0" smtClean="0"/>
              <a:t>) is statistically significant and equals 0.175. That means, that </a:t>
            </a:r>
            <a:r>
              <a:rPr lang="en-US" b="1" dirty="0" smtClean="0"/>
              <a:t>when holding all the predictors other than </a:t>
            </a:r>
            <a:r>
              <a:rPr lang="en-US" b="1" dirty="0" err="1" smtClean="0"/>
              <a:t>CCAvg</a:t>
            </a:r>
            <a:r>
              <a:rPr lang="en-US" b="1" dirty="0" smtClean="0"/>
              <a:t> constant</a:t>
            </a:r>
            <a:r>
              <a:rPr lang="en-US" dirty="0" smtClean="0"/>
              <a:t>, per 1 unit increase in </a:t>
            </a:r>
            <a:r>
              <a:rPr lang="en-US" dirty="0" err="1" smtClean="0"/>
              <a:t>CCAvg</a:t>
            </a:r>
            <a:r>
              <a:rPr lang="en-US" dirty="0"/>
              <a:t> </a:t>
            </a:r>
            <a:r>
              <a:rPr lang="en-US" dirty="0" smtClean="0"/>
              <a:t>the odds that a borrower accepts the loan (i.e. – “success”) change by a factor of e</a:t>
            </a:r>
            <a:r>
              <a:rPr lang="en-US" baseline="30000" dirty="0" smtClean="0"/>
              <a:t>0.175</a:t>
            </a:r>
            <a:r>
              <a:rPr lang="en-US" dirty="0" smtClean="0"/>
              <a:t> = 1.19. </a:t>
            </a:r>
          </a:p>
          <a:p>
            <a:endParaRPr lang="en-US" dirty="0" smtClean="0"/>
          </a:p>
          <a:p>
            <a:r>
              <a:rPr lang="en-US" dirty="0" smtClean="0"/>
              <a:t>Another way to put this is that, everything else the same, </a:t>
            </a:r>
            <a:r>
              <a:rPr lang="en-US" b="1" i="1" u="sng" dirty="0" smtClean="0">
                <a:solidFill>
                  <a:srgbClr val="FF0000"/>
                </a:solidFill>
              </a:rPr>
              <a:t>when average monthly credit card spending goes up by $1,000 the odds of accepting the loan go up by 19%.</a:t>
            </a:r>
            <a:endParaRPr lang="en-US" b="1" i="1" u="sng" dirty="0">
              <a:solidFill>
                <a:srgbClr val="FF0000"/>
              </a:solidFill>
            </a:endParaRPr>
          </a:p>
          <a:p>
            <a:endParaRPr lang="en-US" dirty="0"/>
          </a:p>
          <a:p>
            <a:endParaRPr lang="en-US" dirty="0"/>
          </a:p>
        </p:txBody>
      </p:sp>
    </p:spTree>
    <p:extLst>
      <p:ext uri="{BB962C8B-B14F-4D97-AF65-F5344CB8AC3E}">
        <p14:creationId xmlns:p14="http://schemas.microsoft.com/office/powerpoint/2010/main" val="4659705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979042"/>
          </a:xfrm>
        </p:spPr>
        <p:txBody>
          <a:bodyPr>
            <a:normAutofit fontScale="90000"/>
          </a:bodyPr>
          <a:lstStyle/>
          <a:p>
            <a:pPr algn="ctr"/>
            <a:r>
              <a:rPr lang="en-US" sz="4000" b="1" dirty="0">
                <a:solidFill>
                  <a:srgbClr val="FF0000"/>
                </a:solidFill>
              </a:rPr>
              <a:t>Example: Universal Bank – The </a:t>
            </a:r>
            <a:r>
              <a:rPr lang="en-US" sz="4000" b="1" dirty="0" smtClean="0">
                <a:solidFill>
                  <a:srgbClr val="FF0000"/>
                </a:solidFill>
              </a:rPr>
              <a:t>Interpretation (Quantitative)</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following flowchart describes the interpretation of the estimates corresponding to quantitative predictors. If we denote the parameter estimate corresponding to predictor </a:t>
                </a:r>
                <a:r>
                  <a:rPr lang="en-US" i="1" dirty="0"/>
                  <a:t>x</a:t>
                </a:r>
                <a:r>
                  <a:rPr lang="en-US" dirty="0" smtClean="0"/>
                  <a:t> by </a:t>
                </a:r>
                <a14:m>
                  <m:oMath xmlns:m="http://schemas.openxmlformats.org/officeDocument/2006/math">
                    <m:acc>
                      <m:accPr>
                        <m:chr m:val="̂"/>
                        <m:ctrlPr>
                          <a:rPr lang="el-GR" i="1" smtClean="0">
                            <a:latin typeface="Cambria Math" panose="02040503050406030204" pitchFamily="18" charset="0"/>
                            <a:ea typeface="Cambria Math"/>
                          </a:rPr>
                        </m:ctrlPr>
                      </m:accPr>
                      <m:e>
                        <m:r>
                          <a:rPr lang="el-GR" i="1" smtClean="0">
                            <a:latin typeface="Cambria Math"/>
                            <a:ea typeface="Cambria Math"/>
                          </a:rPr>
                          <m:t>𝛽</m:t>
                        </m:r>
                      </m:e>
                    </m:acc>
                  </m:oMath>
                </a14:m>
                <a:r>
                  <a:rPr lang="en-US" sz="1600" dirty="0" smtClean="0"/>
                  <a:t>x</a:t>
                </a:r>
                <a:r>
                  <a:rPr lang="en-US" dirty="0" smtClean="0"/>
                  <a:t>, then, </a:t>
                </a:r>
                <a:r>
                  <a:rPr lang="en-US" b="1" dirty="0" smtClean="0"/>
                  <a:t>when holding all other predictor values the same, per 1 unit increase in the value of predictor </a:t>
                </a:r>
                <a:r>
                  <a:rPr lang="en-US" b="1" i="1" dirty="0" smtClean="0"/>
                  <a:t>x</a:t>
                </a:r>
                <a:r>
                  <a:rPr lang="en-US" dirty="0" smtClean="0"/>
                  <a:t>:</a:t>
                </a:r>
                <a:endParaRPr lang="en-US" b="1"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3" t="-674" r="-889"/>
                </a:stretch>
              </a:blipFill>
            </p:spPr>
            <p:txBody>
              <a:bodyPr/>
              <a:lstStyle/>
              <a:p>
                <a:r>
                  <a:rPr lang="en-US">
                    <a:noFill/>
                  </a:rPr>
                  <a:t> </a:t>
                </a:r>
              </a:p>
            </p:txBody>
          </p:sp>
        </mc:Fallback>
      </mc:AlternateContent>
      <p:sp>
        <p:nvSpPr>
          <p:cNvPr id="4" name="TextBox 3"/>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
        <p:nvSpPr>
          <p:cNvPr id="6" name="Rounded Rectangle 5"/>
          <p:cNvSpPr/>
          <p:nvPr/>
        </p:nvSpPr>
        <p:spPr>
          <a:xfrm>
            <a:off x="3550920" y="5149585"/>
            <a:ext cx="2352303" cy="91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Odds of “success” at </a:t>
            </a:r>
            <a:r>
              <a:rPr lang="en-US" sz="2000" i="1" dirty="0" smtClean="0">
                <a:solidFill>
                  <a:schemeClr val="tx1"/>
                </a:solidFill>
              </a:rPr>
              <a:t>x</a:t>
            </a:r>
            <a:endParaRPr lang="en-US" sz="2000" i="1" dirty="0">
              <a:solidFill>
                <a:schemeClr val="tx1"/>
              </a:solidFill>
            </a:endParaRPr>
          </a:p>
        </p:txBody>
      </p:sp>
      <mc:AlternateContent xmlns:mc="http://schemas.openxmlformats.org/markup-compatibility/2006" xmlns:a14="http://schemas.microsoft.com/office/drawing/2010/main">
        <mc:Choice Requires="a14">
          <p:sp>
            <p:nvSpPr>
              <p:cNvPr id="14" name="TextBox 13"/>
              <p:cNvSpPr txBox="1"/>
              <p:nvPr/>
            </p:nvSpPr>
            <p:spPr>
              <a:xfrm>
                <a:off x="6705600" y="5308332"/>
                <a:ext cx="765659" cy="595419"/>
              </a:xfrm>
              <a:prstGeom prst="rect">
                <a:avLst/>
              </a:prstGeom>
              <a:solidFill>
                <a:srgbClr val="92D050"/>
              </a:solidFill>
              <a:ln>
                <a:solidFill>
                  <a:schemeClr val="accent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US" sz="2800" i="1">
                              <a:latin typeface="Cambria Math"/>
                            </a:rPr>
                            <m:t>𝑒</m:t>
                          </m:r>
                        </m:e>
                        <m:sup>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𝛽</m:t>
                                  </m:r>
                                </m:e>
                              </m:acc>
                            </m:e>
                            <m:sub>
                              <m:r>
                                <a:rPr lang="en-US" sz="2800" i="1">
                                  <a:latin typeface="Cambria Math"/>
                                </a:rPr>
                                <m:t>𝑥</m:t>
                              </m:r>
                            </m:sub>
                          </m:sSub>
                        </m:sup>
                      </m:sSup>
                    </m:oMath>
                  </m:oMathPara>
                </a14:m>
                <a:endParaRPr lang="en-US" sz="2800" baseline="30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705600" y="5308332"/>
                <a:ext cx="765659" cy="595419"/>
              </a:xfrm>
              <a:prstGeom prst="rect">
                <a:avLst/>
              </a:prstGeom>
              <a:blipFill rotWithShape="0">
                <a:blip r:embed="rId3"/>
                <a:stretch>
                  <a:fillRect/>
                </a:stretch>
              </a:blipFill>
              <a:ln>
                <a:solidFill>
                  <a:schemeClr val="accent1">
                    <a:shade val="95000"/>
                    <a:satMod val="105000"/>
                  </a:schemeClr>
                </a:solidFill>
              </a:ln>
            </p:spPr>
            <p:txBody>
              <a:bodyPr/>
              <a:lstStyle/>
              <a:p>
                <a:r>
                  <a:rPr lang="en-US">
                    <a:noFill/>
                  </a:rPr>
                  <a:t> </a:t>
                </a:r>
              </a:p>
            </p:txBody>
          </p:sp>
        </mc:Fallback>
      </mc:AlternateContent>
      <p:sp>
        <p:nvSpPr>
          <p:cNvPr id="19" name="TextBox 18"/>
          <p:cNvSpPr txBox="1"/>
          <p:nvPr/>
        </p:nvSpPr>
        <p:spPr>
          <a:xfrm>
            <a:off x="6082171" y="5442086"/>
            <a:ext cx="338554" cy="461665"/>
          </a:xfrm>
          <a:prstGeom prst="rect">
            <a:avLst/>
          </a:prstGeom>
          <a:noFill/>
          <a:ln>
            <a:noFill/>
          </a:ln>
        </p:spPr>
        <p:txBody>
          <a:bodyPr wrap="none" rtlCol="0">
            <a:spAutoFit/>
          </a:bodyPr>
          <a:lstStyle/>
          <a:p>
            <a:r>
              <a:rPr lang="en-US" sz="2400" dirty="0" smtClean="0"/>
              <a:t>×</a:t>
            </a:r>
            <a:endParaRPr lang="en-US" sz="2400" dirty="0"/>
          </a:p>
        </p:txBody>
      </p:sp>
      <p:sp>
        <p:nvSpPr>
          <p:cNvPr id="20" name="Rounded Rectangle 19"/>
          <p:cNvSpPr/>
          <p:nvPr/>
        </p:nvSpPr>
        <p:spPr>
          <a:xfrm>
            <a:off x="850392" y="5150338"/>
            <a:ext cx="2352303" cy="91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Odds of “success” at </a:t>
            </a:r>
            <a:r>
              <a:rPr lang="en-US" sz="2000" i="1" dirty="0" smtClean="0">
                <a:solidFill>
                  <a:schemeClr val="tx1"/>
                </a:solidFill>
              </a:rPr>
              <a:t>x+1</a:t>
            </a:r>
            <a:endParaRPr lang="en-US" sz="2000" i="1" dirty="0">
              <a:solidFill>
                <a:schemeClr val="tx1"/>
              </a:solidFill>
            </a:endParaRPr>
          </a:p>
        </p:txBody>
      </p:sp>
      <p:sp>
        <p:nvSpPr>
          <p:cNvPr id="21" name="TextBox 20"/>
          <p:cNvSpPr txBox="1"/>
          <p:nvPr/>
        </p:nvSpPr>
        <p:spPr>
          <a:xfrm>
            <a:off x="3259845" y="5375208"/>
            <a:ext cx="338554" cy="461665"/>
          </a:xfrm>
          <a:prstGeom prst="rect">
            <a:avLst/>
          </a:prstGeom>
          <a:noFill/>
          <a:ln>
            <a:noFill/>
          </a:ln>
        </p:spPr>
        <p:txBody>
          <a:bodyPr wrap="none" rtlCol="0">
            <a:spAutoFit/>
          </a:bodyPr>
          <a:lstStyle/>
          <a:p>
            <a:r>
              <a:rPr lang="en-US" sz="2400" dirty="0"/>
              <a:t>=</a:t>
            </a:r>
          </a:p>
        </p:txBody>
      </p:sp>
      <p:sp>
        <p:nvSpPr>
          <p:cNvPr id="22" name="Rectangle 21"/>
          <p:cNvSpPr/>
          <p:nvPr/>
        </p:nvSpPr>
        <p:spPr>
          <a:xfrm>
            <a:off x="685800" y="4730496"/>
            <a:ext cx="77724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3270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99468"/>
          </a:xfrm>
        </p:spPr>
        <p:txBody>
          <a:bodyPr>
            <a:normAutofit fontScale="90000"/>
          </a:bodyPr>
          <a:lstStyle/>
          <a:p>
            <a:pPr algn="ctr"/>
            <a:r>
              <a:rPr lang="en-US" sz="3200" b="1" dirty="0">
                <a:solidFill>
                  <a:srgbClr val="FF0000"/>
                </a:solidFill>
              </a:rPr>
              <a:t>Example: Universal Bank – The </a:t>
            </a:r>
            <a:r>
              <a:rPr lang="en-US" sz="3200" b="1" dirty="0" smtClean="0">
                <a:solidFill>
                  <a:srgbClr val="FF0000"/>
                </a:solidFill>
              </a:rPr>
              <a:t>Interpretation (Categorical)</a:t>
            </a:r>
            <a:endParaRPr lang="en-US" sz="3200" b="1" dirty="0">
              <a:solidFill>
                <a:srgbClr val="FF0000"/>
              </a:solidFill>
            </a:endParaRPr>
          </a:p>
        </p:txBody>
      </p:sp>
      <p:sp>
        <p:nvSpPr>
          <p:cNvPr id="3" name="Content Placeholder 2"/>
          <p:cNvSpPr>
            <a:spLocks noGrp="1"/>
          </p:cNvSpPr>
          <p:nvPr>
            <p:ph idx="1"/>
          </p:nvPr>
        </p:nvSpPr>
        <p:spPr>
          <a:xfrm>
            <a:off x="457200" y="1295400"/>
            <a:ext cx="8229600" cy="4830763"/>
          </a:xfrm>
        </p:spPr>
        <p:txBody>
          <a:bodyPr/>
          <a:lstStyle/>
          <a:p>
            <a:r>
              <a:rPr lang="en-US" sz="1800" dirty="0" smtClean="0"/>
              <a:t>The interpretation of the parameter estimates corresponding to categorical predictors is a little different, however.</a:t>
            </a:r>
          </a:p>
          <a:p>
            <a:r>
              <a:rPr lang="en-US" sz="1800" dirty="0" smtClean="0"/>
              <a:t>Notice, that for a categorical variable (factor) with K levels there are K-1 corresponding coefficients in the fit summary in RStudio. The level that is NOT parameterized in the summary below is called the </a:t>
            </a:r>
            <a:r>
              <a:rPr lang="en-US" sz="1800" b="1" i="1" u="sng" dirty="0" smtClean="0">
                <a:solidFill>
                  <a:srgbClr val="FF0000"/>
                </a:solidFill>
              </a:rPr>
              <a:t>reference level</a:t>
            </a:r>
            <a:r>
              <a:rPr lang="en-US" sz="1800" dirty="0" smtClean="0"/>
              <a:t>.</a:t>
            </a:r>
          </a:p>
        </p:txBody>
      </p:sp>
      <p:sp>
        <p:nvSpPr>
          <p:cNvPr id="4" name="TextBox 3"/>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
        <p:nvSpPr>
          <p:cNvPr id="5" name="Rectangle 4"/>
          <p:cNvSpPr/>
          <p:nvPr/>
        </p:nvSpPr>
        <p:spPr>
          <a:xfrm>
            <a:off x="3414205" y="2917373"/>
            <a:ext cx="5334000" cy="311643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733" r="8806" b="23719"/>
          <a:stretch/>
        </p:blipFill>
        <p:spPr bwMode="auto">
          <a:xfrm>
            <a:off x="3537857" y="3048000"/>
            <a:ext cx="5072743" cy="272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90847" y="3328540"/>
            <a:ext cx="2824428" cy="1754326"/>
          </a:xfrm>
          <a:prstGeom prst="rect">
            <a:avLst/>
          </a:prstGeom>
          <a:noFill/>
          <a:ln>
            <a:solidFill>
              <a:schemeClr val="tx1"/>
            </a:solidFill>
          </a:ln>
        </p:spPr>
        <p:txBody>
          <a:bodyPr wrap="none" rtlCol="0">
            <a:spAutoFit/>
          </a:bodyPr>
          <a:lstStyle/>
          <a:p>
            <a:r>
              <a:rPr lang="en-US" sz="1600" dirty="0"/>
              <a:t>For instance,  since </a:t>
            </a:r>
            <a:endParaRPr lang="en-US" sz="1600" dirty="0" smtClean="0"/>
          </a:p>
          <a:p>
            <a:r>
              <a:rPr lang="en-US" sz="1600" i="1" dirty="0" smtClean="0"/>
              <a:t>Education</a:t>
            </a:r>
            <a:r>
              <a:rPr lang="en-US" sz="1600" dirty="0" smtClean="0"/>
              <a:t> </a:t>
            </a:r>
            <a:r>
              <a:rPr lang="en-US" sz="1600" dirty="0"/>
              <a:t>has 3 </a:t>
            </a:r>
            <a:r>
              <a:rPr lang="en-US" sz="1600" dirty="0" smtClean="0"/>
              <a:t>levels (1, 2,</a:t>
            </a:r>
          </a:p>
          <a:p>
            <a:r>
              <a:rPr lang="en-US" sz="1600" dirty="0" smtClean="0"/>
              <a:t>and 3), there </a:t>
            </a:r>
            <a:r>
              <a:rPr lang="en-US" sz="1600" dirty="0"/>
              <a:t>are 2 parameters, </a:t>
            </a:r>
            <a:endParaRPr lang="en-US" sz="1600" dirty="0" smtClean="0"/>
          </a:p>
          <a:p>
            <a:r>
              <a:rPr lang="en-US" sz="1600" dirty="0" smtClean="0"/>
              <a:t>corresponding to </a:t>
            </a:r>
            <a:r>
              <a:rPr lang="en-US" sz="1600" dirty="0"/>
              <a:t>level </a:t>
            </a:r>
            <a:r>
              <a:rPr lang="en-US" sz="1600" dirty="0" smtClean="0"/>
              <a:t>2 </a:t>
            </a:r>
          </a:p>
          <a:p>
            <a:r>
              <a:rPr lang="en-US" sz="1600" dirty="0" smtClean="0"/>
              <a:t>and level 3.</a:t>
            </a:r>
          </a:p>
          <a:p>
            <a:r>
              <a:rPr lang="en-US" sz="1600" dirty="0" smtClean="0"/>
              <a:t>Level 1 is thus the reference.</a:t>
            </a:r>
            <a:endParaRPr lang="en-US" sz="1600" dirty="0"/>
          </a:p>
          <a:p>
            <a:endParaRPr lang="en-US" sz="1200" dirty="0"/>
          </a:p>
        </p:txBody>
      </p:sp>
      <p:cxnSp>
        <p:nvCxnSpPr>
          <p:cNvPr id="10" name="Straight Arrow Connector 9"/>
          <p:cNvCxnSpPr/>
          <p:nvPr/>
        </p:nvCxnSpPr>
        <p:spPr>
          <a:xfrm>
            <a:off x="2613468" y="4267199"/>
            <a:ext cx="924389" cy="14463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524000" y="4525847"/>
            <a:ext cx="2013857" cy="4615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0847" y="5105400"/>
            <a:ext cx="2824428" cy="1431161"/>
          </a:xfrm>
          <a:prstGeom prst="rect">
            <a:avLst/>
          </a:prstGeom>
          <a:noFill/>
          <a:ln>
            <a:solidFill>
              <a:schemeClr val="tx1"/>
            </a:solidFill>
          </a:ln>
        </p:spPr>
        <p:txBody>
          <a:bodyPr wrap="square" rtlCol="0">
            <a:spAutoFit/>
          </a:bodyPr>
          <a:lstStyle/>
          <a:p>
            <a:r>
              <a:rPr lang="en-US" sz="1500" dirty="0" smtClean="0"/>
              <a:t>Similarly, since </a:t>
            </a:r>
            <a:r>
              <a:rPr lang="en-US" sz="1500" i="1" dirty="0" err="1" smtClean="0"/>
              <a:t>CreditCard</a:t>
            </a:r>
            <a:endParaRPr lang="en-US" sz="1500" i="1" dirty="0" smtClean="0"/>
          </a:p>
          <a:p>
            <a:r>
              <a:rPr lang="en-US" sz="1500" dirty="0" smtClean="0"/>
              <a:t>has 2 levels (0 and 1) there</a:t>
            </a:r>
          </a:p>
          <a:p>
            <a:r>
              <a:rPr lang="en-US" sz="1500" dirty="0"/>
              <a:t>i</a:t>
            </a:r>
            <a:r>
              <a:rPr lang="en-US" sz="1500" dirty="0" smtClean="0"/>
              <a:t>s 1 parameter corresponding</a:t>
            </a:r>
          </a:p>
          <a:p>
            <a:r>
              <a:rPr lang="en-US" sz="1500" dirty="0"/>
              <a:t>t</a:t>
            </a:r>
            <a:r>
              <a:rPr lang="en-US" sz="1500" dirty="0" smtClean="0"/>
              <a:t>o level 1. Level 0 here is the reference.</a:t>
            </a:r>
            <a:endParaRPr lang="en-US" sz="1500" dirty="0"/>
          </a:p>
          <a:p>
            <a:endParaRPr lang="en-US" sz="1200" dirty="0"/>
          </a:p>
        </p:txBody>
      </p:sp>
      <p:cxnSp>
        <p:nvCxnSpPr>
          <p:cNvPr id="17" name="Straight Arrow Connector 16"/>
          <p:cNvCxnSpPr/>
          <p:nvPr/>
        </p:nvCxnSpPr>
        <p:spPr>
          <a:xfrm flipV="1">
            <a:off x="1336148" y="5334000"/>
            <a:ext cx="2201709" cy="6613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6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6592"/>
            <a:ext cx="7886700" cy="979042"/>
          </a:xfrm>
        </p:spPr>
        <p:txBody>
          <a:bodyPr>
            <a:normAutofit fontScale="90000"/>
          </a:bodyPr>
          <a:lstStyle/>
          <a:p>
            <a:pPr algn="ctr"/>
            <a:r>
              <a:rPr lang="en-US" sz="3600" b="1" dirty="0">
                <a:solidFill>
                  <a:srgbClr val="FF0000"/>
                </a:solidFill>
              </a:rPr>
              <a:t>Example: Universal Bank – The Interpretation (Categorical)</a:t>
            </a:r>
          </a:p>
        </p:txBody>
      </p:sp>
      <p:sp>
        <p:nvSpPr>
          <p:cNvPr id="3" name="Content Placeholder 2"/>
          <p:cNvSpPr>
            <a:spLocks noGrp="1"/>
          </p:cNvSpPr>
          <p:nvPr>
            <p:ph idx="1"/>
          </p:nvPr>
        </p:nvSpPr>
        <p:spPr/>
        <p:txBody>
          <a:bodyPr>
            <a:normAutofit fontScale="92500" lnSpcReduction="10000"/>
          </a:bodyPr>
          <a:lstStyle/>
          <a:p>
            <a:r>
              <a:rPr lang="en-US" dirty="0" smtClean="0"/>
              <a:t>The interpretation of the parameters for categorical variables is as follows:</a:t>
            </a:r>
          </a:p>
          <a:p>
            <a:endParaRPr lang="en-US" dirty="0"/>
          </a:p>
          <a:p>
            <a:pPr marL="400050" lvl="1" indent="0">
              <a:buNone/>
            </a:pPr>
            <a:r>
              <a:rPr lang="en-US" sz="2000" b="1" dirty="0" smtClean="0"/>
              <a:t>The exponent of the parameter estimate corresponding to level </a:t>
            </a:r>
            <a:r>
              <a:rPr lang="en-US" b="1" i="1" dirty="0" smtClean="0">
                <a:latin typeface="Arial" panose="020B0604020202020204" pitchFamily="34" charset="0"/>
                <a:cs typeface="Arial" panose="020B0604020202020204" pitchFamily="34" charset="0"/>
              </a:rPr>
              <a:t>u</a:t>
            </a:r>
            <a:r>
              <a:rPr lang="en-US" sz="2000" b="1" dirty="0" smtClean="0"/>
              <a:t> shows by how much do the odds of “success” change (go up or down) when the categorical variable changes from its reference level to level </a:t>
            </a:r>
            <a:r>
              <a:rPr lang="en-US" b="1" i="1" dirty="0" smtClean="0">
                <a:latin typeface="Arial" panose="020B0604020202020204" pitchFamily="34" charset="0"/>
                <a:cs typeface="Arial" panose="020B0604020202020204" pitchFamily="34" charset="0"/>
              </a:rPr>
              <a:t>u</a:t>
            </a:r>
            <a:r>
              <a:rPr lang="en-US" sz="2000" b="1" dirty="0"/>
              <a:t>.</a:t>
            </a:r>
          </a:p>
          <a:p>
            <a:pPr marL="400050" lvl="1" indent="0">
              <a:buNone/>
            </a:pPr>
            <a:r>
              <a:rPr lang="en-US" sz="2000" dirty="0" smtClean="0"/>
              <a:t>For example, the parameter estimate of </a:t>
            </a:r>
            <a:r>
              <a:rPr lang="en-US" sz="2000" i="1" dirty="0" smtClean="0"/>
              <a:t>CreditCard1</a:t>
            </a:r>
            <a:r>
              <a:rPr lang="en-US" sz="2000" dirty="0" smtClean="0"/>
              <a:t> is -0.949, which has the following interpretation:</a:t>
            </a:r>
          </a:p>
          <a:p>
            <a:pPr marL="400050" lvl="1" indent="0">
              <a:buNone/>
            </a:pPr>
            <a:endParaRPr lang="en-US" sz="2000" dirty="0"/>
          </a:p>
          <a:p>
            <a:pPr marL="400050" lvl="1" indent="0">
              <a:buNone/>
            </a:pPr>
            <a:r>
              <a:rPr lang="en-US" sz="2000" dirty="0" smtClean="0"/>
              <a:t>Compared to those </a:t>
            </a:r>
            <a:r>
              <a:rPr lang="en-US" sz="2000" dirty="0"/>
              <a:t>loan-seekers </a:t>
            </a:r>
            <a:r>
              <a:rPr lang="en-US" sz="2000" dirty="0" smtClean="0"/>
              <a:t>who </a:t>
            </a:r>
            <a:r>
              <a:rPr lang="en-US" sz="2000" b="1" dirty="0" smtClean="0"/>
              <a:t>do not </a:t>
            </a:r>
            <a:r>
              <a:rPr lang="en-US" sz="2000" dirty="0" smtClean="0"/>
              <a:t>hold a credit card (i.e. – the reference level 0), the odds of those loan-seekers who </a:t>
            </a:r>
            <a:r>
              <a:rPr lang="en-US" sz="2000" b="1" dirty="0" smtClean="0"/>
              <a:t>hold</a:t>
            </a:r>
            <a:r>
              <a:rPr lang="en-US" sz="2000" dirty="0" smtClean="0"/>
              <a:t> a credit card (i.e. level 1) is different </a:t>
            </a:r>
            <a:r>
              <a:rPr lang="en-US" sz="2000" b="1" dirty="0" smtClean="0"/>
              <a:t>by a factor </a:t>
            </a:r>
            <a:r>
              <a:rPr lang="en-US" sz="2000" dirty="0" smtClean="0"/>
              <a:t>of e</a:t>
            </a:r>
            <a:r>
              <a:rPr lang="en-US" sz="2000" baseline="30000" dirty="0" smtClean="0"/>
              <a:t>-0.949</a:t>
            </a:r>
            <a:r>
              <a:rPr lang="en-US" sz="2000" dirty="0" smtClean="0"/>
              <a:t> = 0.38 when it comes to accepting the loan. In other words, </a:t>
            </a:r>
            <a:r>
              <a:rPr lang="en-US" sz="2000" b="1" i="1" dirty="0" smtClean="0">
                <a:solidFill>
                  <a:srgbClr val="FF0000"/>
                </a:solidFill>
              </a:rPr>
              <a:t>the odds that a holder of a credit card will accept the offered loan is roughly by 62% less than the odds of that a non-holder accepts it!</a:t>
            </a:r>
            <a:endParaRPr lang="en-US" sz="2000" b="1" i="1" dirty="0">
              <a:solidFill>
                <a:srgbClr val="FF0000"/>
              </a:solidFill>
            </a:endParaRPr>
          </a:p>
        </p:txBody>
      </p:sp>
      <p:sp>
        <p:nvSpPr>
          <p:cNvPr id="5" name="Rectangle 4"/>
          <p:cNvSpPr/>
          <p:nvPr/>
        </p:nvSpPr>
        <p:spPr>
          <a:xfrm>
            <a:off x="899556" y="4419600"/>
            <a:ext cx="7787244"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Tree>
    <p:extLst>
      <p:ext uri="{BB962C8B-B14F-4D97-AF65-F5344CB8AC3E}">
        <p14:creationId xmlns:p14="http://schemas.microsoft.com/office/powerpoint/2010/main" val="23455462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01814"/>
          </a:xfrm>
        </p:spPr>
        <p:txBody>
          <a:bodyPr>
            <a:normAutofit fontScale="90000"/>
          </a:bodyPr>
          <a:lstStyle/>
          <a:p>
            <a:pPr algn="ctr"/>
            <a:r>
              <a:rPr lang="en-US" sz="3600" b="1" dirty="0">
                <a:solidFill>
                  <a:srgbClr val="FF0000"/>
                </a:solidFill>
              </a:rPr>
              <a:t>Example: Universal Bank – The </a:t>
            </a:r>
            <a:r>
              <a:rPr lang="en-US" sz="3600" b="1" dirty="0" smtClean="0">
                <a:solidFill>
                  <a:srgbClr val="FF0000"/>
                </a:solidFill>
              </a:rPr>
              <a:t>Interpretation </a:t>
            </a:r>
            <a:r>
              <a:rPr lang="en-US" sz="3600" b="1" dirty="0">
                <a:solidFill>
                  <a:srgbClr val="FF0000"/>
                </a:solidFill>
              </a:rPr>
              <a:t>(Categorical)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277606" cy="2270848"/>
              </a:xfrm>
            </p:spPr>
            <p:txBody>
              <a:bodyPr>
                <a:normAutofit/>
              </a:bodyPr>
              <a:lstStyle/>
              <a:p>
                <a:r>
                  <a:rPr lang="en-US" dirty="0"/>
                  <a:t>The following flowchart describes the interpretation of the estimates corresponding to categorical predictors. If we denote the parameter estimate corresponding to category </a:t>
                </a:r>
                <a:r>
                  <a:rPr lang="en-US" i="1" dirty="0"/>
                  <a:t>u</a:t>
                </a:r>
                <a:r>
                  <a:rPr lang="en-US" dirty="0"/>
                  <a:t> by </a:t>
                </a:r>
                <a14:m>
                  <m:oMath xmlns:m="http://schemas.openxmlformats.org/officeDocument/2006/math">
                    <m:acc>
                      <m:accPr>
                        <m:chr m:val="̂"/>
                        <m:ctrlPr>
                          <a:rPr lang="el-GR" i="1">
                            <a:latin typeface="Cambria Math" panose="02040503050406030204" pitchFamily="18" charset="0"/>
                            <a:ea typeface="Cambria Math"/>
                          </a:rPr>
                        </m:ctrlPr>
                      </m:accPr>
                      <m:e>
                        <m:r>
                          <a:rPr lang="el-GR" i="1">
                            <a:latin typeface="Cambria Math"/>
                            <a:ea typeface="Cambria Math"/>
                          </a:rPr>
                          <m:t>𝛽</m:t>
                        </m:r>
                      </m:e>
                    </m:acc>
                    <m:r>
                      <m:rPr>
                        <m:sty m:val="p"/>
                      </m:rPr>
                      <a:rPr lang="en-US" baseline="-25000">
                        <a:latin typeface="Cambria Math"/>
                        <a:ea typeface="Cambria Math"/>
                      </a:rPr>
                      <m:t>u</m:t>
                    </m:r>
                  </m:oMath>
                </a14:m>
                <a:r>
                  <a:rPr lang="en-US" dirty="0"/>
                  <a:t>, then, </a:t>
                </a:r>
                <a:r>
                  <a:rPr lang="en-US" b="1" dirty="0"/>
                  <a:t>when holding all other predictor values the same </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277606" cy="2270848"/>
              </a:xfrm>
              <a:blipFill rotWithShape="0">
                <a:blip r:embed="rId2"/>
                <a:stretch>
                  <a:fillRect l="-1325" t="-4290"/>
                </a:stretch>
              </a:blipFill>
            </p:spPr>
            <p:txBody>
              <a:bodyPr/>
              <a:lstStyle/>
              <a:p>
                <a:r>
                  <a:rPr lang="en-US">
                    <a:noFill/>
                  </a:rPr>
                  <a:t> </a:t>
                </a:r>
              </a:p>
            </p:txBody>
          </p:sp>
        </mc:Fallback>
      </mc:AlternateContent>
      <p:sp>
        <p:nvSpPr>
          <p:cNvPr id="4" name="TextBox 3"/>
          <p:cNvSpPr txBox="1"/>
          <p:nvPr/>
        </p:nvSpPr>
        <p:spPr>
          <a:xfrm>
            <a:off x="7848600" y="838200"/>
            <a:ext cx="899605" cy="369332"/>
          </a:xfrm>
          <a:prstGeom prst="rect">
            <a:avLst/>
          </a:prstGeom>
          <a:noFill/>
        </p:spPr>
        <p:txBody>
          <a:bodyPr wrap="none" rtlCol="0">
            <a:spAutoFit/>
          </a:bodyPr>
          <a:lstStyle/>
          <a:p>
            <a:r>
              <a:rPr lang="en-US" i="1" dirty="0" smtClean="0">
                <a:latin typeface="Garamond" panose="02020404030301010803" pitchFamily="18" charset="0"/>
              </a:rPr>
              <a:t>continued</a:t>
            </a:r>
            <a:endParaRPr lang="en-US" i="1" dirty="0">
              <a:latin typeface="Garamond" panose="02020404030301010803" pitchFamily="18" charset="0"/>
            </a:endParaRPr>
          </a:p>
        </p:txBody>
      </p:sp>
      <p:sp>
        <p:nvSpPr>
          <p:cNvPr id="6" name="Rounded Rectangle 5"/>
          <p:cNvSpPr/>
          <p:nvPr/>
        </p:nvSpPr>
        <p:spPr>
          <a:xfrm>
            <a:off x="4203192" y="4817360"/>
            <a:ext cx="2352303" cy="91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Odds of “success” at the reference level</a:t>
            </a:r>
            <a:endParaRPr lang="en-US" sz="2000" dirty="0">
              <a:solidFill>
                <a:schemeClr val="tx1"/>
              </a:solidFill>
            </a:endParaRPr>
          </a:p>
        </p:txBody>
      </p:sp>
      <mc:AlternateContent xmlns:mc="http://schemas.openxmlformats.org/markup-compatibility/2006" xmlns:a14="http://schemas.microsoft.com/office/drawing/2010/main">
        <mc:Choice Requires="a14">
          <p:sp>
            <p:nvSpPr>
              <p:cNvPr id="14" name="TextBox 13"/>
              <p:cNvSpPr txBox="1"/>
              <p:nvPr/>
            </p:nvSpPr>
            <p:spPr>
              <a:xfrm>
                <a:off x="7434638" y="4986778"/>
                <a:ext cx="781689" cy="595419"/>
              </a:xfrm>
              <a:prstGeom prst="rect">
                <a:avLst/>
              </a:prstGeom>
              <a:solidFill>
                <a:srgbClr val="92D050"/>
              </a:solidFill>
              <a:ln>
                <a:solidFill>
                  <a:schemeClr val="accent1">
                    <a:shade val="95000"/>
                    <a:satMod val="10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a:latin typeface="Cambria Math"/>
                            </a:rPr>
                            <m:t>𝑒</m:t>
                          </m:r>
                        </m:e>
                        <m:sup>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a:ea typeface="Cambria Math"/>
                                    </a:rPr>
                                    <m:t>𝛽</m:t>
                                  </m:r>
                                </m:e>
                              </m:acc>
                            </m:e>
                            <m:sub>
                              <m:r>
                                <a:rPr lang="en-US" sz="2800" b="0" i="1" smtClean="0">
                                  <a:latin typeface="Cambria Math"/>
                                  <a:ea typeface="Cambria Math"/>
                                </a:rPr>
                                <m:t>𝑢</m:t>
                              </m:r>
                            </m:sub>
                          </m:sSub>
                        </m:sup>
                      </m:sSup>
                    </m:oMath>
                  </m:oMathPara>
                </a14:m>
                <a:endParaRPr lang="en-US" sz="2800" baseline="30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434638" y="4986778"/>
                <a:ext cx="781689" cy="595419"/>
              </a:xfrm>
              <a:prstGeom prst="rect">
                <a:avLst/>
              </a:prstGeom>
              <a:blipFill rotWithShape="0">
                <a:blip r:embed="rId3"/>
                <a:stretch>
                  <a:fillRect/>
                </a:stretch>
              </a:blipFill>
              <a:ln>
                <a:solidFill>
                  <a:schemeClr val="accent1">
                    <a:shade val="95000"/>
                    <a:satMod val="105000"/>
                  </a:schemeClr>
                </a:solidFill>
              </a:ln>
            </p:spPr>
            <p:txBody>
              <a:bodyPr/>
              <a:lstStyle/>
              <a:p>
                <a:r>
                  <a:rPr lang="en-US">
                    <a:noFill/>
                  </a:rPr>
                  <a:t> </a:t>
                </a:r>
              </a:p>
            </p:txBody>
          </p:sp>
        </mc:Fallback>
      </mc:AlternateContent>
      <p:sp>
        <p:nvSpPr>
          <p:cNvPr id="19" name="TextBox 18"/>
          <p:cNvSpPr txBox="1"/>
          <p:nvPr/>
        </p:nvSpPr>
        <p:spPr>
          <a:xfrm>
            <a:off x="6922779" y="5053656"/>
            <a:ext cx="338554" cy="461665"/>
          </a:xfrm>
          <a:prstGeom prst="rect">
            <a:avLst/>
          </a:prstGeom>
          <a:noFill/>
          <a:ln>
            <a:noFill/>
          </a:ln>
        </p:spPr>
        <p:txBody>
          <a:bodyPr wrap="none" rtlCol="0">
            <a:spAutoFit/>
          </a:bodyPr>
          <a:lstStyle/>
          <a:p>
            <a:r>
              <a:rPr lang="en-US" sz="2400" dirty="0" smtClean="0"/>
              <a:t>×</a:t>
            </a:r>
            <a:endParaRPr lang="en-US" sz="2400" dirty="0"/>
          </a:p>
        </p:txBody>
      </p:sp>
      <p:sp>
        <p:nvSpPr>
          <p:cNvPr id="20" name="Rounded Rectangle 19"/>
          <p:cNvSpPr/>
          <p:nvPr/>
        </p:nvSpPr>
        <p:spPr>
          <a:xfrm>
            <a:off x="926592" y="4828032"/>
            <a:ext cx="2352303" cy="91291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Odds of “success” at level </a:t>
            </a:r>
            <a:r>
              <a:rPr lang="en-US" sz="2000" i="1" dirty="0" smtClean="0">
                <a:solidFill>
                  <a:schemeClr val="tx1"/>
                </a:solidFill>
              </a:rPr>
              <a:t>u</a:t>
            </a:r>
            <a:endParaRPr lang="en-US" sz="2000" i="1" dirty="0">
              <a:solidFill>
                <a:schemeClr val="tx1"/>
              </a:solidFill>
            </a:endParaRPr>
          </a:p>
        </p:txBody>
      </p:sp>
      <p:sp>
        <p:nvSpPr>
          <p:cNvPr id="21" name="TextBox 20"/>
          <p:cNvSpPr txBox="1"/>
          <p:nvPr/>
        </p:nvSpPr>
        <p:spPr>
          <a:xfrm>
            <a:off x="3462537" y="5053656"/>
            <a:ext cx="338554" cy="461665"/>
          </a:xfrm>
          <a:prstGeom prst="rect">
            <a:avLst/>
          </a:prstGeom>
          <a:noFill/>
          <a:ln>
            <a:noFill/>
          </a:ln>
        </p:spPr>
        <p:txBody>
          <a:bodyPr wrap="none" rtlCol="0">
            <a:spAutoFit/>
          </a:bodyPr>
          <a:lstStyle/>
          <a:p>
            <a:r>
              <a:rPr lang="en-US" sz="2400" dirty="0"/>
              <a:t>=</a:t>
            </a:r>
          </a:p>
        </p:txBody>
      </p:sp>
      <p:sp>
        <p:nvSpPr>
          <p:cNvPr id="22" name="Rectangle 21"/>
          <p:cNvSpPr/>
          <p:nvPr/>
        </p:nvSpPr>
        <p:spPr>
          <a:xfrm>
            <a:off x="742950" y="4483608"/>
            <a:ext cx="77724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0005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794" y="151551"/>
            <a:ext cx="7886700" cy="695578"/>
          </a:xfrm>
        </p:spPr>
        <p:txBody>
          <a:bodyPr>
            <a:normAutofit/>
          </a:bodyPr>
          <a:lstStyle/>
          <a:p>
            <a:pPr algn="ctr"/>
            <a:r>
              <a:rPr lang="en-US" sz="3600" b="1" dirty="0" smtClean="0">
                <a:solidFill>
                  <a:srgbClr val="FF0000"/>
                </a:solidFill>
              </a:rPr>
              <a:t>Assessing the Model Performance</a:t>
            </a:r>
            <a:endParaRPr lang="en-US" sz="3600" b="1" dirty="0">
              <a:solidFill>
                <a:srgbClr val="FF0000"/>
              </a:solidFill>
            </a:endParaRPr>
          </a:p>
        </p:txBody>
      </p:sp>
      <p:sp>
        <p:nvSpPr>
          <p:cNvPr id="3" name="Content Placeholder 2"/>
          <p:cNvSpPr>
            <a:spLocks noGrp="1"/>
          </p:cNvSpPr>
          <p:nvPr>
            <p:ph idx="1"/>
          </p:nvPr>
        </p:nvSpPr>
        <p:spPr>
          <a:xfrm>
            <a:off x="393192" y="870743"/>
            <a:ext cx="8229600" cy="4754563"/>
          </a:xfrm>
        </p:spPr>
        <p:txBody>
          <a:bodyPr/>
          <a:lstStyle/>
          <a:p>
            <a:r>
              <a:rPr lang="en-US" dirty="0" smtClean="0"/>
              <a:t>Below are the confusion matrix and the ROC curve for our model. Note, that both are based on using the model built on the training set and applied to predict the testing set. </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590800"/>
            <a:ext cx="38671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667000" y="2438400"/>
            <a:ext cx="4191000" cy="1600200"/>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797" y="4191000"/>
            <a:ext cx="64960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14400" y="2743200"/>
            <a:ext cx="1371600" cy="923330"/>
          </a:xfrm>
          <a:prstGeom prst="rect">
            <a:avLst/>
          </a:prstGeom>
          <a:noFill/>
          <a:ln>
            <a:solidFill>
              <a:schemeClr val="tx1"/>
            </a:solidFill>
          </a:ln>
        </p:spPr>
        <p:txBody>
          <a:bodyPr wrap="square" rtlCol="0">
            <a:spAutoFit/>
          </a:bodyPr>
          <a:lstStyle/>
          <a:p>
            <a:r>
              <a:rPr lang="en-US" dirty="0" smtClean="0"/>
              <a:t>Sensitivity = </a:t>
            </a:r>
          </a:p>
          <a:p>
            <a:endParaRPr lang="en-US" dirty="0"/>
          </a:p>
          <a:p>
            <a:endParaRPr lang="en-US" dirty="0"/>
          </a:p>
        </p:txBody>
      </p:sp>
      <p:sp>
        <p:nvSpPr>
          <p:cNvPr id="8" name="TextBox 7"/>
          <p:cNvSpPr txBox="1"/>
          <p:nvPr/>
        </p:nvSpPr>
        <p:spPr>
          <a:xfrm>
            <a:off x="7391400" y="2743199"/>
            <a:ext cx="1371600" cy="923330"/>
          </a:xfrm>
          <a:prstGeom prst="rect">
            <a:avLst/>
          </a:prstGeom>
          <a:noFill/>
          <a:ln>
            <a:solidFill>
              <a:schemeClr val="tx1"/>
            </a:solidFill>
          </a:ln>
        </p:spPr>
        <p:txBody>
          <a:bodyPr wrap="square" rtlCol="0">
            <a:spAutoFit/>
          </a:bodyPr>
          <a:lstStyle/>
          <a:p>
            <a:r>
              <a:rPr lang="en-US" dirty="0" smtClean="0"/>
              <a:t>Specificity=</a:t>
            </a:r>
          </a:p>
          <a:p>
            <a:endParaRPr lang="en-US" dirty="0"/>
          </a:p>
          <a:p>
            <a:endParaRPr lang="en-US" dirty="0"/>
          </a:p>
        </p:txBody>
      </p:sp>
    </p:spTree>
    <p:extLst>
      <p:ext uri="{BB962C8B-B14F-4D97-AF65-F5344CB8AC3E}">
        <p14:creationId xmlns:p14="http://schemas.microsoft.com/office/powerpoint/2010/main" val="121650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Case 2: Credit Card Default Data</a:t>
            </a:r>
            <a:endParaRPr lang="en-US" b="1" dirty="0">
              <a:solidFill>
                <a:srgbClr val="FF0000"/>
              </a:solidFill>
            </a:endParaRPr>
          </a:p>
        </p:txBody>
      </p:sp>
      <p:sp>
        <p:nvSpPr>
          <p:cNvPr id="3" name="Content Placeholder 2"/>
          <p:cNvSpPr>
            <a:spLocks noGrp="1"/>
          </p:cNvSpPr>
          <p:nvPr>
            <p:ph idx="1"/>
          </p:nvPr>
        </p:nvSpPr>
        <p:spPr>
          <a:xfrm>
            <a:off x="329184" y="1834769"/>
            <a:ext cx="8677656" cy="4351338"/>
          </a:xfrm>
        </p:spPr>
        <p:txBody>
          <a:bodyPr>
            <a:normAutofit lnSpcReduction="10000"/>
          </a:bodyPr>
          <a:lstStyle/>
          <a:p>
            <a:pPr>
              <a:buFont typeface="Wingdings" charset="2"/>
              <a:buChar char="Ø"/>
            </a:pPr>
            <a:r>
              <a:rPr lang="en-US" dirty="0" smtClean="0"/>
              <a:t>We would like to be able to </a:t>
            </a:r>
            <a:r>
              <a:rPr lang="en-US" b="1" i="1" dirty="0" smtClean="0"/>
              <a:t>predict customers that are likely to default</a:t>
            </a:r>
          </a:p>
          <a:p>
            <a:pPr>
              <a:buFont typeface="Wingdings" charset="2"/>
              <a:buChar char="Ø"/>
            </a:pPr>
            <a:endParaRPr lang="en-US" dirty="0" smtClean="0"/>
          </a:p>
          <a:p>
            <a:pPr>
              <a:buFont typeface="Wingdings" charset="2"/>
              <a:buChar char="Ø"/>
            </a:pPr>
            <a:r>
              <a:rPr lang="en-US" dirty="0" smtClean="0"/>
              <a:t>Possible X variables are:</a:t>
            </a:r>
          </a:p>
          <a:p>
            <a:pPr lvl="1">
              <a:buFont typeface="Wingdings" charset="2"/>
              <a:buChar char="Ø"/>
            </a:pPr>
            <a:r>
              <a:rPr lang="en-US" dirty="0" smtClean="0"/>
              <a:t>Annual Income</a:t>
            </a:r>
          </a:p>
          <a:p>
            <a:pPr lvl="1">
              <a:buFont typeface="Wingdings" charset="2"/>
              <a:buChar char="Ø"/>
            </a:pPr>
            <a:r>
              <a:rPr lang="en-US" dirty="0" smtClean="0"/>
              <a:t>Monthly credit card balance</a:t>
            </a:r>
          </a:p>
          <a:p>
            <a:pPr marL="457200" lvl="1" indent="0">
              <a:buNone/>
            </a:pPr>
            <a:endParaRPr lang="en-US" dirty="0" smtClean="0"/>
          </a:p>
          <a:p>
            <a:pPr>
              <a:buFont typeface="Wingdings" charset="2"/>
              <a:buChar char="Ø"/>
            </a:pPr>
            <a:r>
              <a:rPr lang="en-US" dirty="0" smtClean="0"/>
              <a:t>The Y variable (Default) is </a:t>
            </a:r>
            <a:r>
              <a:rPr lang="en-US" u="sng" dirty="0" smtClean="0"/>
              <a:t>categorical</a:t>
            </a:r>
            <a:r>
              <a:rPr lang="en-US" dirty="0" smtClean="0"/>
              <a:t>: Yes or No</a:t>
            </a:r>
          </a:p>
          <a:p>
            <a:pPr marL="0" indent="0">
              <a:buNone/>
            </a:pPr>
            <a:endParaRPr lang="en-US" dirty="0" smtClean="0"/>
          </a:p>
          <a:p>
            <a:pPr>
              <a:buFont typeface="Wingdings" charset="2"/>
              <a:buChar char="Ø"/>
            </a:pPr>
            <a:r>
              <a:rPr lang="en-US" dirty="0" smtClean="0"/>
              <a:t>How do we check the relationship between Y and X?</a:t>
            </a:r>
            <a:endParaRPr lang="en-US" dirty="0"/>
          </a:p>
        </p:txBody>
      </p:sp>
      <p:sp>
        <p:nvSpPr>
          <p:cNvPr id="5" name="Slide Number Placeholder 4"/>
          <p:cNvSpPr>
            <a:spLocks noGrp="1"/>
          </p:cNvSpPr>
          <p:nvPr>
            <p:ph type="sldNum" sz="quarter" idx="12"/>
          </p:nvPr>
        </p:nvSpPr>
        <p:spPr/>
        <p:txBody>
          <a:bodyPr/>
          <a:lstStyle/>
          <a:p>
            <a:fld id="{E4FFCA10-EE3F-AF4E-9EA4-E5CA2D91A1E4}" type="slidenum">
              <a:rPr lang="en-US" smtClean="0"/>
              <a:t>9</a:t>
            </a:fld>
            <a:endParaRPr lang="en-US"/>
          </a:p>
        </p:txBody>
      </p:sp>
    </p:spTree>
    <p:extLst>
      <p:ext uri="{BB962C8B-B14F-4D97-AF65-F5344CB8AC3E}">
        <p14:creationId xmlns:p14="http://schemas.microsoft.com/office/powerpoint/2010/main" val="20127762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solidFill>
                  <a:srgbClr val="FF0000"/>
                </a:solidFill>
              </a:rPr>
              <a:t>Advantages and Limitations of Logistic Regression</a:t>
            </a:r>
            <a:endParaRPr lang="en-US" sz="3600" b="1"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Advantages</a:t>
            </a:r>
          </a:p>
          <a:p>
            <a:pPr lvl="1"/>
            <a:r>
              <a:rPr lang="en-US" dirty="0" smtClean="0"/>
              <a:t>Provides a rich insight regarding the relationships among the predictors and the outcome through odds ratio interpretation of the model parameters;</a:t>
            </a:r>
          </a:p>
          <a:p>
            <a:pPr lvl="1"/>
            <a:r>
              <a:rPr lang="en-US" dirty="0" smtClean="0"/>
              <a:t>Is not as computationally intensive to estimate as compared to methods such as KNN;</a:t>
            </a:r>
          </a:p>
          <a:p>
            <a:pPr lvl="1"/>
            <a:r>
              <a:rPr lang="en-US" dirty="0" smtClean="0"/>
              <a:t>Provides confidence intervals for the parameter estimates and estimated probabilities, as well as prediction intervals for predicting success probabilities of new observations.</a:t>
            </a:r>
            <a:endParaRPr lang="en-US" dirty="0"/>
          </a:p>
          <a:p>
            <a:r>
              <a:rPr lang="en-US" dirty="0" smtClean="0"/>
              <a:t>Limitations</a:t>
            </a:r>
          </a:p>
          <a:p>
            <a:pPr lvl="1"/>
            <a:r>
              <a:rPr lang="en-US" dirty="0" smtClean="0"/>
              <a:t>The model assumes that the logarithm of the odds is a linear function of the predictors. In other words, that 1 unit increase in the value of a given predictor, everything else kept constant, has the same influence on the logarithm of odds regardless of the actual value of the predictor. </a:t>
            </a:r>
          </a:p>
          <a:p>
            <a:pPr lvl="1"/>
            <a:r>
              <a:rPr lang="en-US" dirty="0" smtClean="0"/>
              <a:t>The standard errors of the parameters estimates and thus the p-values suffer when the predictors are correlated among each other (multicollinearity).</a:t>
            </a:r>
          </a:p>
          <a:p>
            <a:pPr lvl="1"/>
            <a:r>
              <a:rPr lang="en-US" dirty="0" smtClean="0"/>
              <a:t>Assumes that the (categorical-valued) observations are independent.</a:t>
            </a:r>
            <a:endParaRPr lang="en-US" dirty="0"/>
          </a:p>
        </p:txBody>
      </p:sp>
    </p:spTree>
    <p:extLst>
      <p:ext uri="{BB962C8B-B14F-4D97-AF65-F5344CB8AC3E}">
        <p14:creationId xmlns:p14="http://schemas.microsoft.com/office/powerpoint/2010/main" val="15743092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6F53C78-92A6-4046-BC61-0F15054A0F7A}" type="slidenum">
              <a:rPr lang="en-US" smtClean="0"/>
              <a:t>91</a:t>
            </a:fld>
            <a:endParaRPr lang="en-US"/>
          </a:p>
        </p:txBody>
      </p:sp>
      <p:sp>
        <p:nvSpPr>
          <p:cNvPr id="3" name="Title 1"/>
          <p:cNvSpPr txBox="1">
            <a:spLocks/>
          </p:cNvSpPr>
          <p:nvPr/>
        </p:nvSpPr>
        <p:spPr>
          <a:xfrm>
            <a:off x="762000" y="-76200"/>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Which Classifier Should I Try?</a:t>
            </a:r>
            <a:endParaRPr lang="en-US" dirty="0"/>
          </a:p>
        </p:txBody>
      </p:sp>
      <p:graphicFrame>
        <p:nvGraphicFramePr>
          <p:cNvPr id="6" name="Table Placeholder 6"/>
          <p:cNvGraphicFramePr>
            <a:graphicFrameLocks/>
          </p:cNvGraphicFramePr>
          <p:nvPr>
            <p:extLst>
              <p:ext uri="{D42A27DB-BD31-4B8C-83A1-F6EECF244321}">
                <p14:modId xmlns:p14="http://schemas.microsoft.com/office/powerpoint/2010/main" val="1368873046"/>
              </p:ext>
            </p:extLst>
          </p:nvPr>
        </p:nvGraphicFramePr>
        <p:xfrm>
          <a:off x="457200" y="1066800"/>
          <a:ext cx="8382000" cy="5242560"/>
        </p:xfrm>
        <a:graphic>
          <a:graphicData uri="http://schemas.openxmlformats.org/drawingml/2006/table">
            <a:tbl>
              <a:tblPr firstRow="1" bandRow="1">
                <a:tableStyleId>{5C22544A-7EE6-4342-B048-85BDC9FD1C3A}</a:tableStyleId>
              </a:tblPr>
              <a:tblGrid>
                <a:gridCol w="4572000"/>
                <a:gridCol w="3810000"/>
              </a:tblGrid>
              <a:tr h="3962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Typical Questions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Recommended Method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Do I want class probabilities,</a:t>
                      </a:r>
                      <a:r>
                        <a:rPr lang="en-US" baseline="0" dirty="0"/>
                        <a:t> rather than just class labels?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Logistic regression</a:t>
                      </a:r>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Do I want insight</a:t>
                      </a:r>
                      <a:r>
                        <a:rPr lang="en-US" baseline="0" dirty="0"/>
                        <a:t> into how the variables affect the model?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Logistic</a:t>
                      </a:r>
                      <a:r>
                        <a:rPr lang="en-US" baseline="0" dirty="0"/>
                        <a:t> regression</a:t>
                      </a:r>
                      <a:endParaRPr lang="en-US" dirty="0"/>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3217">
                <a:tc>
                  <a:txBody>
                    <a:bodyPr/>
                    <a:lstStyle/>
                    <a:p>
                      <a:r>
                        <a:rPr lang="en-US" dirty="0"/>
                        <a:t>Is</a:t>
                      </a:r>
                      <a:r>
                        <a:rPr lang="en-US" baseline="0" dirty="0"/>
                        <a:t> the problem high-dimensional?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Naïve Bayes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Do I suspect some of the inputs are correlated?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Logistic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Do I suspect</a:t>
                      </a:r>
                      <a:r>
                        <a:rPr lang="en-US" baseline="0" dirty="0"/>
                        <a:t> some of the inputs are irrelevant?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r>
                        <a:rPr lang="en-US" baseline="0" dirty="0"/>
                        <a:t>Naïve Bayes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Are there categorical</a:t>
                      </a:r>
                      <a:r>
                        <a:rPr lang="en-US" baseline="0" dirty="0"/>
                        <a:t> variables with a large number of levels?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Naïve Bayes</a:t>
                      </a:r>
                    </a:p>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a:t>Are</a:t>
                      </a:r>
                      <a:r>
                        <a:rPr lang="en-US" baseline="0" dirty="0"/>
                        <a:t> there m</a:t>
                      </a:r>
                      <a:r>
                        <a:rPr lang="en-US" dirty="0"/>
                        <a:t>ixed variable types?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baseline="0" dirty="0"/>
                    </a:p>
                    <a:p>
                      <a:r>
                        <a:rPr lang="en-US" baseline="0" dirty="0"/>
                        <a:t>Logistic Regression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131">
                <a:tc>
                  <a:txBody>
                    <a:bodyPr/>
                    <a:lstStyle/>
                    <a:p>
                      <a:r>
                        <a:rPr lang="en-US" dirty="0" smtClean="0"/>
                        <a:t>Is there non-linear data </a:t>
                      </a:r>
                      <a:r>
                        <a:rPr lang="en-US" baseline="0" dirty="0" smtClean="0"/>
                        <a:t>or </a:t>
                      </a:r>
                      <a:r>
                        <a:rPr lang="en-US" baseline="0" dirty="0"/>
                        <a:t>discontinuities in </a:t>
                      </a:r>
                      <a:r>
                        <a:rPr lang="en-US" baseline="0" dirty="0" smtClean="0"/>
                        <a:t>the </a:t>
                      </a:r>
                      <a:r>
                        <a:rPr lang="en-US" baseline="0" dirty="0"/>
                        <a:t>inputs </a:t>
                      </a:r>
                      <a:r>
                        <a:rPr lang="en-US" baseline="0" dirty="0" smtClean="0"/>
                        <a:t> that will affect </a:t>
                      </a:r>
                      <a:r>
                        <a:rPr lang="en-US" baseline="0" dirty="0"/>
                        <a:t>the outputs?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t>Decision Tree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705600" y="6521421"/>
            <a:ext cx="1828800" cy="400110"/>
          </a:xfrm>
          <a:prstGeom prst="rect">
            <a:avLst/>
          </a:prstGeom>
          <a:noFill/>
        </p:spPr>
        <p:txBody>
          <a:bodyPr wrap="square" rtlCol="0">
            <a:spAutoFit/>
          </a:bodyPr>
          <a:lstStyle/>
          <a:p>
            <a:r>
              <a:rPr lang="en-US" sz="2000" dirty="0" smtClean="0"/>
              <a:t>Source: EMC</a:t>
            </a:r>
            <a:endParaRPr lang="en-US" sz="2000" dirty="0"/>
          </a:p>
        </p:txBody>
      </p:sp>
    </p:spTree>
    <p:extLst>
      <p:ext uri="{BB962C8B-B14F-4D97-AF65-F5344CB8AC3E}">
        <p14:creationId xmlns:p14="http://schemas.microsoft.com/office/powerpoint/2010/main" val="2281819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2646</TotalTime>
  <Words>6138</Words>
  <Application>Microsoft Office PowerPoint</Application>
  <PresentationFormat>On-screen Show (4:3)</PresentationFormat>
  <Paragraphs>752</Paragraphs>
  <Slides>91</Slides>
  <Notes>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91</vt:i4>
      </vt:variant>
    </vt:vector>
  </HeadingPairs>
  <TitlesOfParts>
    <vt:vector size="104" baseType="lpstr">
      <vt:lpstr>Arial</vt:lpstr>
      <vt:lpstr>Calibri</vt:lpstr>
      <vt:lpstr>Calibri Light</vt:lpstr>
      <vt:lpstr>Cambria Math</vt:lpstr>
      <vt:lpstr>Garamond</vt:lpstr>
      <vt:lpstr>Monotype Sorts</vt:lpstr>
      <vt:lpstr>Symbol</vt:lpstr>
      <vt:lpstr>Times New Roman</vt:lpstr>
      <vt:lpstr>Wingdings</vt:lpstr>
      <vt:lpstr>Office Theme</vt:lpstr>
      <vt:lpstr>Equation</vt:lpstr>
      <vt:lpstr>Document</vt:lpstr>
      <vt:lpstr>Microsoft Word Document</vt:lpstr>
      <vt:lpstr>Classification Methods</vt:lpstr>
      <vt:lpstr>Logistic Regression</vt:lpstr>
      <vt:lpstr>Outline</vt:lpstr>
      <vt:lpstr>Case 1: Brand Preference for Orange Juice</vt:lpstr>
      <vt:lpstr>Why not Linear Regression?</vt:lpstr>
      <vt:lpstr>Problems</vt:lpstr>
      <vt:lpstr>Solution: Use Logistic Function</vt:lpstr>
      <vt:lpstr>Logistic Regression </vt:lpstr>
      <vt:lpstr>Case 2: Credit Card Default Data</vt:lpstr>
      <vt:lpstr>The Default Dataset</vt:lpstr>
      <vt:lpstr>Why not Linear Regression?</vt:lpstr>
      <vt:lpstr>Logistic Function on Default Data</vt:lpstr>
      <vt:lpstr>Interpreting 1 </vt:lpstr>
      <vt:lpstr>Are the coefficients significant?</vt:lpstr>
      <vt:lpstr>Making Prediction</vt:lpstr>
      <vt:lpstr>Qualitative Predictors in Logistic Regression</vt:lpstr>
      <vt:lpstr>Multiple Logistic Regression</vt:lpstr>
      <vt:lpstr>PowerPoint Presentation</vt:lpstr>
      <vt:lpstr>Multiple Logistic Regression- Default Data</vt:lpstr>
      <vt:lpstr>Predictions</vt:lpstr>
      <vt:lpstr>An Apparent Contradiction!</vt:lpstr>
      <vt:lpstr>Students (Orange) vs.  Non-students (Blue)</vt:lpstr>
      <vt:lpstr>To whom should credit be offered?</vt:lpstr>
      <vt:lpstr>PowerPoint Presentation</vt:lpstr>
      <vt:lpstr>Linear Discriminant Analysis (LDA)   &amp;   Quadratic Discriminant Analysis (QDA)</vt:lpstr>
      <vt:lpstr>Outline</vt:lpstr>
      <vt:lpstr>Linear Discriminant Analysis </vt:lpstr>
      <vt:lpstr>Why Linear? Why Discriminant? </vt:lpstr>
      <vt:lpstr>Purpose of LDA</vt:lpstr>
      <vt:lpstr>Assumptions of LDA </vt:lpstr>
      <vt:lpstr>Why not Logistic Regression?</vt:lpstr>
      <vt:lpstr>Bayes’ Classifier</vt:lpstr>
      <vt:lpstr>Estimating Bayes’ Classifier</vt:lpstr>
      <vt:lpstr>Estimate       and </vt:lpstr>
      <vt:lpstr>Use Training Data set for Estimation</vt:lpstr>
      <vt:lpstr>PowerPoint Presentation</vt:lpstr>
      <vt:lpstr>A Simple Example with One Predictor (p =1)</vt:lpstr>
      <vt:lpstr>Apply LDA</vt:lpstr>
      <vt:lpstr>PowerPoint Presentation</vt:lpstr>
      <vt:lpstr>An Example When p &gt; 1</vt:lpstr>
      <vt:lpstr>PowerPoint Presentation</vt:lpstr>
      <vt:lpstr>Running LDA on Default Data</vt:lpstr>
      <vt:lpstr>Use 0.2 as Threshold for Default</vt:lpstr>
      <vt:lpstr>Default Threshold Values vs. Error Rates</vt:lpstr>
      <vt:lpstr>How can we decide which threshold value is best?</vt:lpstr>
      <vt:lpstr>ROC</vt:lpstr>
      <vt:lpstr>PowerPoint Presentation</vt:lpstr>
      <vt:lpstr>Quadratic Discriminant Analysis (QDA)</vt:lpstr>
      <vt:lpstr>Which is better? LDA or QDA?</vt:lpstr>
      <vt:lpstr>Comparing LDA to QDA</vt:lpstr>
      <vt:lpstr>Comparison of Classification Methods</vt:lpstr>
      <vt:lpstr>Logistic Regression vs. LDA</vt:lpstr>
      <vt:lpstr>KNN vs. (LDA and Logistic Regression)</vt:lpstr>
      <vt:lpstr>QDA vs. (LDA, Logistic Regression, and KNN)</vt:lpstr>
      <vt:lpstr>PowerPoint Presentation</vt:lpstr>
      <vt:lpstr>PowerPoint Presentation</vt:lpstr>
      <vt:lpstr>Universal Bank (1 Predictor)</vt:lpstr>
      <vt:lpstr>Universal Bank (1 Predictor)</vt:lpstr>
      <vt:lpstr>Logistic Regression</vt:lpstr>
      <vt:lpstr>Logistic Response Function</vt:lpstr>
      <vt:lpstr>Logistic Model for Universal Bank (1 Predictor) </vt:lpstr>
      <vt:lpstr>Logistic Model for Universal Bank (1 Predictor) </vt:lpstr>
      <vt:lpstr>Universal Bank (1 Predictor) – The Odds</vt:lpstr>
      <vt:lpstr>The Odds</vt:lpstr>
      <vt:lpstr>The Odds Ratio</vt:lpstr>
      <vt:lpstr>Interpretation of β1 </vt:lpstr>
      <vt:lpstr>Logistic Regression Model as a Classifier</vt:lpstr>
      <vt:lpstr>Logistic Regression Model as a Classifier</vt:lpstr>
      <vt:lpstr>Assessment of Model Performance</vt:lpstr>
      <vt:lpstr>Confusion Matrix (aka Classification Matrix)</vt:lpstr>
      <vt:lpstr>Sensitivity and Specificity</vt:lpstr>
      <vt:lpstr>ROC Curve</vt:lpstr>
      <vt:lpstr>PowerPoint Presentation</vt:lpstr>
      <vt:lpstr>PowerPoint Presentation</vt:lpstr>
      <vt:lpstr>Learning Objectives*</vt:lpstr>
      <vt:lpstr>Example: Universal Bank</vt:lpstr>
      <vt:lpstr>Example: Universal Bank</vt:lpstr>
      <vt:lpstr>Logistic Regression – q Predictors</vt:lpstr>
      <vt:lpstr>Universal Bank: Plan of Action</vt:lpstr>
      <vt:lpstr>Example: Universal Bank</vt:lpstr>
      <vt:lpstr>Example: Universal Bank – Preprocessing </vt:lpstr>
      <vt:lpstr>LOGISTIC MACRO</vt:lpstr>
      <vt:lpstr>Example: Universal Bank – Fitting </vt:lpstr>
      <vt:lpstr>Example: Universal Bank – The Interpretation (Quantitative)</vt:lpstr>
      <vt:lpstr>Example: Universal Bank – The Interpretation (Quantitative)</vt:lpstr>
      <vt:lpstr>Example: Universal Bank – The Interpretation (Categorical)</vt:lpstr>
      <vt:lpstr>Example: Universal Bank – The Interpretation (Categorical)</vt:lpstr>
      <vt:lpstr>Example: Universal Bank – The Interpretation (Categorical)</vt:lpstr>
      <vt:lpstr>Assessing the Model Performance</vt:lpstr>
      <vt:lpstr>Advantages and Limitations of Logistic Regression</vt:lpstr>
      <vt:lpstr>PowerPoint Presentation</vt:lpstr>
    </vt:vector>
  </TitlesOfParts>
  <Company>Worcester Polytechnic Institute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Fatemeh Emdad</dc:creator>
  <cp:lastModifiedBy>Fatemeh Emdad</cp:lastModifiedBy>
  <cp:revision>74</cp:revision>
  <cp:lastPrinted>2015-09-23T14:36:13Z</cp:lastPrinted>
  <dcterms:created xsi:type="dcterms:W3CDTF">2015-09-21T00:48:59Z</dcterms:created>
  <dcterms:modified xsi:type="dcterms:W3CDTF">2016-09-20T03:08:50Z</dcterms:modified>
</cp:coreProperties>
</file>